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7" r:id="rId3"/>
    <p:sldId id="259" r:id="rId4"/>
    <p:sldId id="260" r:id="rId5"/>
    <p:sldId id="265" r:id="rId6"/>
    <p:sldId id="262" r:id="rId7"/>
    <p:sldId id="269" r:id="rId8"/>
    <p:sldId id="270" r:id="rId9"/>
    <p:sldId id="263" r:id="rId10"/>
    <p:sldId id="258" r:id="rId11"/>
    <p:sldId id="271" r:id="rId12"/>
    <p:sldId id="268" r:id="rId13"/>
    <p:sldId id="272" r:id="rId14"/>
    <p:sldId id="273" r:id="rId15"/>
    <p:sldId id="274" r:id="rId16"/>
    <p:sldId id="275" r:id="rId17"/>
    <p:sldId id="276" r:id="rId18"/>
    <p:sldId id="26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983A"/>
    <a:srgbClr val="E927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9716" autoAdjust="0"/>
  </p:normalViewPr>
  <p:slideViewPr>
    <p:cSldViewPr snapToGrid="0">
      <p:cViewPr varScale="1">
        <p:scale>
          <a:sx n="85" d="100"/>
          <a:sy n="85" d="100"/>
        </p:scale>
        <p:origin x="59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DAB27-F89D-82DD-258D-A3F7F810D0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9A96B50-B7DB-3E76-E5E2-80EB3E9187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3FE4E32-3061-8863-B000-2724680BEAC7}"/>
              </a:ext>
            </a:extLst>
          </p:cNvPr>
          <p:cNvSpPr>
            <a:spLocks noGrp="1"/>
          </p:cNvSpPr>
          <p:nvPr>
            <p:ph type="dt" sz="half" idx="10"/>
          </p:nvPr>
        </p:nvSpPr>
        <p:spPr/>
        <p:txBody>
          <a:bodyPr/>
          <a:lstStyle/>
          <a:p>
            <a:fld id="{B996AE77-BFAB-48B0-9CF1-060DFED5999E}" type="datetimeFigureOut">
              <a:rPr lang="en-IN" smtClean="0"/>
              <a:t>13-04-2024</a:t>
            </a:fld>
            <a:endParaRPr lang="en-IN"/>
          </a:p>
        </p:txBody>
      </p:sp>
      <p:sp>
        <p:nvSpPr>
          <p:cNvPr id="5" name="Footer Placeholder 4">
            <a:extLst>
              <a:ext uri="{FF2B5EF4-FFF2-40B4-BE49-F238E27FC236}">
                <a16:creationId xmlns:a16="http://schemas.microsoft.com/office/drawing/2014/main" id="{B27F8686-6D09-2238-5355-20ABB7170C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5D141F-EE63-1F16-2511-612910D2C5BD}"/>
              </a:ext>
            </a:extLst>
          </p:cNvPr>
          <p:cNvSpPr>
            <a:spLocks noGrp="1"/>
          </p:cNvSpPr>
          <p:nvPr>
            <p:ph type="sldNum" sz="quarter" idx="12"/>
          </p:nvPr>
        </p:nvSpPr>
        <p:spPr/>
        <p:txBody>
          <a:bodyPr/>
          <a:lstStyle/>
          <a:p>
            <a:fld id="{7C639EF5-C23D-40BE-BA11-13D4624301D4}" type="slidenum">
              <a:rPr lang="en-IN" smtClean="0"/>
              <a:t>‹#›</a:t>
            </a:fld>
            <a:endParaRPr lang="en-IN"/>
          </a:p>
        </p:txBody>
      </p:sp>
    </p:spTree>
    <p:extLst>
      <p:ext uri="{BB962C8B-B14F-4D97-AF65-F5344CB8AC3E}">
        <p14:creationId xmlns:p14="http://schemas.microsoft.com/office/powerpoint/2010/main" val="3646729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BBD1B-6C3C-A836-1694-E1B6E33AC32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C89E657-CC5E-CBE4-C73E-0BF796E2BE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462382-CFEF-29FD-9097-834DDD0D74CE}"/>
              </a:ext>
            </a:extLst>
          </p:cNvPr>
          <p:cNvSpPr>
            <a:spLocks noGrp="1"/>
          </p:cNvSpPr>
          <p:nvPr>
            <p:ph type="dt" sz="half" idx="10"/>
          </p:nvPr>
        </p:nvSpPr>
        <p:spPr/>
        <p:txBody>
          <a:bodyPr/>
          <a:lstStyle/>
          <a:p>
            <a:fld id="{B996AE77-BFAB-48B0-9CF1-060DFED5999E}" type="datetimeFigureOut">
              <a:rPr lang="en-IN" smtClean="0"/>
              <a:t>13-04-2024</a:t>
            </a:fld>
            <a:endParaRPr lang="en-IN"/>
          </a:p>
        </p:txBody>
      </p:sp>
      <p:sp>
        <p:nvSpPr>
          <p:cNvPr id="5" name="Footer Placeholder 4">
            <a:extLst>
              <a:ext uri="{FF2B5EF4-FFF2-40B4-BE49-F238E27FC236}">
                <a16:creationId xmlns:a16="http://schemas.microsoft.com/office/drawing/2014/main" id="{1A66564F-0549-D965-2438-FEB87815E7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41F400-08F7-B967-FA3C-AE9605B03A6E}"/>
              </a:ext>
            </a:extLst>
          </p:cNvPr>
          <p:cNvSpPr>
            <a:spLocks noGrp="1"/>
          </p:cNvSpPr>
          <p:nvPr>
            <p:ph type="sldNum" sz="quarter" idx="12"/>
          </p:nvPr>
        </p:nvSpPr>
        <p:spPr/>
        <p:txBody>
          <a:bodyPr/>
          <a:lstStyle/>
          <a:p>
            <a:fld id="{7C639EF5-C23D-40BE-BA11-13D4624301D4}" type="slidenum">
              <a:rPr lang="en-IN" smtClean="0"/>
              <a:t>‹#›</a:t>
            </a:fld>
            <a:endParaRPr lang="en-IN"/>
          </a:p>
        </p:txBody>
      </p:sp>
    </p:spTree>
    <p:extLst>
      <p:ext uri="{BB962C8B-B14F-4D97-AF65-F5344CB8AC3E}">
        <p14:creationId xmlns:p14="http://schemas.microsoft.com/office/powerpoint/2010/main" val="1253830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CF4E90-5570-4750-567A-D0A0BE746A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D26606A-8CBD-7390-41BC-2A0E6A3C7D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2764F2-55AE-9448-1868-67F8540956BA}"/>
              </a:ext>
            </a:extLst>
          </p:cNvPr>
          <p:cNvSpPr>
            <a:spLocks noGrp="1"/>
          </p:cNvSpPr>
          <p:nvPr>
            <p:ph type="dt" sz="half" idx="10"/>
          </p:nvPr>
        </p:nvSpPr>
        <p:spPr/>
        <p:txBody>
          <a:bodyPr/>
          <a:lstStyle/>
          <a:p>
            <a:fld id="{B996AE77-BFAB-48B0-9CF1-060DFED5999E}" type="datetimeFigureOut">
              <a:rPr lang="en-IN" smtClean="0"/>
              <a:t>13-04-2024</a:t>
            </a:fld>
            <a:endParaRPr lang="en-IN"/>
          </a:p>
        </p:txBody>
      </p:sp>
      <p:sp>
        <p:nvSpPr>
          <p:cNvPr id="5" name="Footer Placeholder 4">
            <a:extLst>
              <a:ext uri="{FF2B5EF4-FFF2-40B4-BE49-F238E27FC236}">
                <a16:creationId xmlns:a16="http://schemas.microsoft.com/office/drawing/2014/main" id="{DFEC3431-EDFA-A878-856F-511E219A55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AB47DF-18B5-59AE-AE21-49BEA659CDB8}"/>
              </a:ext>
            </a:extLst>
          </p:cNvPr>
          <p:cNvSpPr>
            <a:spLocks noGrp="1"/>
          </p:cNvSpPr>
          <p:nvPr>
            <p:ph type="sldNum" sz="quarter" idx="12"/>
          </p:nvPr>
        </p:nvSpPr>
        <p:spPr/>
        <p:txBody>
          <a:bodyPr/>
          <a:lstStyle/>
          <a:p>
            <a:fld id="{7C639EF5-C23D-40BE-BA11-13D4624301D4}" type="slidenum">
              <a:rPr lang="en-IN" smtClean="0"/>
              <a:t>‹#›</a:t>
            </a:fld>
            <a:endParaRPr lang="en-IN"/>
          </a:p>
        </p:txBody>
      </p:sp>
    </p:spTree>
    <p:extLst>
      <p:ext uri="{BB962C8B-B14F-4D97-AF65-F5344CB8AC3E}">
        <p14:creationId xmlns:p14="http://schemas.microsoft.com/office/powerpoint/2010/main" val="2470994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2C6B6-94A7-D99F-0E80-92133A9533A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63D1E4E-E191-E9C0-FCF3-42F69E23EC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5A279B-9330-7357-859B-9B5D709D6E2D}"/>
              </a:ext>
            </a:extLst>
          </p:cNvPr>
          <p:cNvSpPr>
            <a:spLocks noGrp="1"/>
          </p:cNvSpPr>
          <p:nvPr>
            <p:ph type="dt" sz="half" idx="10"/>
          </p:nvPr>
        </p:nvSpPr>
        <p:spPr/>
        <p:txBody>
          <a:bodyPr/>
          <a:lstStyle/>
          <a:p>
            <a:fld id="{B996AE77-BFAB-48B0-9CF1-060DFED5999E}" type="datetimeFigureOut">
              <a:rPr lang="en-IN" smtClean="0"/>
              <a:t>13-04-2024</a:t>
            </a:fld>
            <a:endParaRPr lang="en-IN"/>
          </a:p>
        </p:txBody>
      </p:sp>
      <p:sp>
        <p:nvSpPr>
          <p:cNvPr id="5" name="Footer Placeholder 4">
            <a:extLst>
              <a:ext uri="{FF2B5EF4-FFF2-40B4-BE49-F238E27FC236}">
                <a16:creationId xmlns:a16="http://schemas.microsoft.com/office/drawing/2014/main" id="{94C3408D-C2BE-9CB6-1236-621432EFB9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63BF70-93F6-DAD5-4CEA-00FC4D7D69AF}"/>
              </a:ext>
            </a:extLst>
          </p:cNvPr>
          <p:cNvSpPr>
            <a:spLocks noGrp="1"/>
          </p:cNvSpPr>
          <p:nvPr>
            <p:ph type="sldNum" sz="quarter" idx="12"/>
          </p:nvPr>
        </p:nvSpPr>
        <p:spPr/>
        <p:txBody>
          <a:bodyPr/>
          <a:lstStyle/>
          <a:p>
            <a:fld id="{7C639EF5-C23D-40BE-BA11-13D4624301D4}" type="slidenum">
              <a:rPr lang="en-IN" smtClean="0"/>
              <a:t>‹#›</a:t>
            </a:fld>
            <a:endParaRPr lang="en-IN"/>
          </a:p>
        </p:txBody>
      </p:sp>
    </p:spTree>
    <p:extLst>
      <p:ext uri="{BB962C8B-B14F-4D97-AF65-F5344CB8AC3E}">
        <p14:creationId xmlns:p14="http://schemas.microsoft.com/office/powerpoint/2010/main" val="3136491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E1FE0-2FF4-3992-CF13-09A63460E1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D23C21A-ED72-7B23-6376-ED38848410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EF1315-09B4-F59A-A9EE-D1AB5946FEBD}"/>
              </a:ext>
            </a:extLst>
          </p:cNvPr>
          <p:cNvSpPr>
            <a:spLocks noGrp="1"/>
          </p:cNvSpPr>
          <p:nvPr>
            <p:ph type="dt" sz="half" idx="10"/>
          </p:nvPr>
        </p:nvSpPr>
        <p:spPr/>
        <p:txBody>
          <a:bodyPr/>
          <a:lstStyle/>
          <a:p>
            <a:fld id="{B996AE77-BFAB-48B0-9CF1-060DFED5999E}" type="datetimeFigureOut">
              <a:rPr lang="en-IN" smtClean="0"/>
              <a:t>13-04-2024</a:t>
            </a:fld>
            <a:endParaRPr lang="en-IN"/>
          </a:p>
        </p:txBody>
      </p:sp>
      <p:sp>
        <p:nvSpPr>
          <p:cNvPr id="5" name="Footer Placeholder 4">
            <a:extLst>
              <a:ext uri="{FF2B5EF4-FFF2-40B4-BE49-F238E27FC236}">
                <a16:creationId xmlns:a16="http://schemas.microsoft.com/office/drawing/2014/main" id="{41DD87B9-CF93-62AB-8923-041C569006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D637A4-3FD8-8645-D318-33017C2E45B1}"/>
              </a:ext>
            </a:extLst>
          </p:cNvPr>
          <p:cNvSpPr>
            <a:spLocks noGrp="1"/>
          </p:cNvSpPr>
          <p:nvPr>
            <p:ph type="sldNum" sz="quarter" idx="12"/>
          </p:nvPr>
        </p:nvSpPr>
        <p:spPr/>
        <p:txBody>
          <a:bodyPr/>
          <a:lstStyle/>
          <a:p>
            <a:fld id="{7C639EF5-C23D-40BE-BA11-13D4624301D4}" type="slidenum">
              <a:rPr lang="en-IN" smtClean="0"/>
              <a:t>‹#›</a:t>
            </a:fld>
            <a:endParaRPr lang="en-IN"/>
          </a:p>
        </p:txBody>
      </p:sp>
    </p:spTree>
    <p:extLst>
      <p:ext uri="{BB962C8B-B14F-4D97-AF65-F5344CB8AC3E}">
        <p14:creationId xmlns:p14="http://schemas.microsoft.com/office/powerpoint/2010/main" val="2093931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16A5E-606E-BFDC-3355-86861F3AD26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274D82D-C9BE-17EC-CE20-B3E03D80FD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9185EE3-B80E-96C7-7AE4-3A1F23D2E6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A8CAC21-BC5E-B254-35CD-84DF6B1BFCE3}"/>
              </a:ext>
            </a:extLst>
          </p:cNvPr>
          <p:cNvSpPr>
            <a:spLocks noGrp="1"/>
          </p:cNvSpPr>
          <p:nvPr>
            <p:ph type="dt" sz="half" idx="10"/>
          </p:nvPr>
        </p:nvSpPr>
        <p:spPr/>
        <p:txBody>
          <a:bodyPr/>
          <a:lstStyle/>
          <a:p>
            <a:fld id="{B996AE77-BFAB-48B0-9CF1-060DFED5999E}" type="datetimeFigureOut">
              <a:rPr lang="en-IN" smtClean="0"/>
              <a:t>13-04-2024</a:t>
            </a:fld>
            <a:endParaRPr lang="en-IN"/>
          </a:p>
        </p:txBody>
      </p:sp>
      <p:sp>
        <p:nvSpPr>
          <p:cNvPr id="6" name="Footer Placeholder 5">
            <a:extLst>
              <a:ext uri="{FF2B5EF4-FFF2-40B4-BE49-F238E27FC236}">
                <a16:creationId xmlns:a16="http://schemas.microsoft.com/office/drawing/2014/main" id="{45B27899-6C54-0468-C02B-A48450BB75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E1DEE87-EB4B-FB3A-A6D1-9AE202AFE10A}"/>
              </a:ext>
            </a:extLst>
          </p:cNvPr>
          <p:cNvSpPr>
            <a:spLocks noGrp="1"/>
          </p:cNvSpPr>
          <p:nvPr>
            <p:ph type="sldNum" sz="quarter" idx="12"/>
          </p:nvPr>
        </p:nvSpPr>
        <p:spPr/>
        <p:txBody>
          <a:bodyPr/>
          <a:lstStyle/>
          <a:p>
            <a:fld id="{7C639EF5-C23D-40BE-BA11-13D4624301D4}" type="slidenum">
              <a:rPr lang="en-IN" smtClean="0"/>
              <a:t>‹#›</a:t>
            </a:fld>
            <a:endParaRPr lang="en-IN"/>
          </a:p>
        </p:txBody>
      </p:sp>
    </p:spTree>
    <p:extLst>
      <p:ext uri="{BB962C8B-B14F-4D97-AF65-F5344CB8AC3E}">
        <p14:creationId xmlns:p14="http://schemas.microsoft.com/office/powerpoint/2010/main" val="2445037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25D0B-5E90-FE0A-B5D7-58B666067E2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599E24B-F873-E34E-5397-0935E22DAC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D8F45C-F063-E6C3-290D-2A5F0CA793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2FDCDB8-4D43-4E4F-E56C-8CFB4E713B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891F26-0761-0EB2-C268-9913C26AE2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9F4BE0E-D99C-8985-0AAD-532A0C64A2EE}"/>
              </a:ext>
            </a:extLst>
          </p:cNvPr>
          <p:cNvSpPr>
            <a:spLocks noGrp="1"/>
          </p:cNvSpPr>
          <p:nvPr>
            <p:ph type="dt" sz="half" idx="10"/>
          </p:nvPr>
        </p:nvSpPr>
        <p:spPr/>
        <p:txBody>
          <a:bodyPr/>
          <a:lstStyle/>
          <a:p>
            <a:fld id="{B996AE77-BFAB-48B0-9CF1-060DFED5999E}" type="datetimeFigureOut">
              <a:rPr lang="en-IN" smtClean="0"/>
              <a:t>13-04-2024</a:t>
            </a:fld>
            <a:endParaRPr lang="en-IN"/>
          </a:p>
        </p:txBody>
      </p:sp>
      <p:sp>
        <p:nvSpPr>
          <p:cNvPr id="8" name="Footer Placeholder 7">
            <a:extLst>
              <a:ext uri="{FF2B5EF4-FFF2-40B4-BE49-F238E27FC236}">
                <a16:creationId xmlns:a16="http://schemas.microsoft.com/office/drawing/2014/main" id="{E220AC18-5971-2D33-B89F-DFF231E39AE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1BAB5B0-4619-9D79-9FAC-3A5DCCAB04E4}"/>
              </a:ext>
            </a:extLst>
          </p:cNvPr>
          <p:cNvSpPr>
            <a:spLocks noGrp="1"/>
          </p:cNvSpPr>
          <p:nvPr>
            <p:ph type="sldNum" sz="quarter" idx="12"/>
          </p:nvPr>
        </p:nvSpPr>
        <p:spPr/>
        <p:txBody>
          <a:bodyPr/>
          <a:lstStyle/>
          <a:p>
            <a:fld id="{7C639EF5-C23D-40BE-BA11-13D4624301D4}" type="slidenum">
              <a:rPr lang="en-IN" smtClean="0"/>
              <a:t>‹#›</a:t>
            </a:fld>
            <a:endParaRPr lang="en-IN"/>
          </a:p>
        </p:txBody>
      </p:sp>
    </p:spTree>
    <p:extLst>
      <p:ext uri="{BB962C8B-B14F-4D97-AF65-F5344CB8AC3E}">
        <p14:creationId xmlns:p14="http://schemas.microsoft.com/office/powerpoint/2010/main" val="3467033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C18BF-7952-15AA-C069-35C14FBA0E3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C319F11-3E19-9EBB-B233-EC0F0F675209}"/>
              </a:ext>
            </a:extLst>
          </p:cNvPr>
          <p:cNvSpPr>
            <a:spLocks noGrp="1"/>
          </p:cNvSpPr>
          <p:nvPr>
            <p:ph type="dt" sz="half" idx="10"/>
          </p:nvPr>
        </p:nvSpPr>
        <p:spPr/>
        <p:txBody>
          <a:bodyPr/>
          <a:lstStyle/>
          <a:p>
            <a:fld id="{B996AE77-BFAB-48B0-9CF1-060DFED5999E}" type="datetimeFigureOut">
              <a:rPr lang="en-IN" smtClean="0"/>
              <a:t>13-04-2024</a:t>
            </a:fld>
            <a:endParaRPr lang="en-IN"/>
          </a:p>
        </p:txBody>
      </p:sp>
      <p:sp>
        <p:nvSpPr>
          <p:cNvPr id="4" name="Footer Placeholder 3">
            <a:extLst>
              <a:ext uri="{FF2B5EF4-FFF2-40B4-BE49-F238E27FC236}">
                <a16:creationId xmlns:a16="http://schemas.microsoft.com/office/drawing/2014/main" id="{FF73B0A5-9EC5-6AF2-43E5-3A8C44490CE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31C717C-DC96-C366-12D5-7324A63D908F}"/>
              </a:ext>
            </a:extLst>
          </p:cNvPr>
          <p:cNvSpPr>
            <a:spLocks noGrp="1"/>
          </p:cNvSpPr>
          <p:nvPr>
            <p:ph type="sldNum" sz="quarter" idx="12"/>
          </p:nvPr>
        </p:nvSpPr>
        <p:spPr/>
        <p:txBody>
          <a:bodyPr/>
          <a:lstStyle/>
          <a:p>
            <a:fld id="{7C639EF5-C23D-40BE-BA11-13D4624301D4}" type="slidenum">
              <a:rPr lang="en-IN" smtClean="0"/>
              <a:t>‹#›</a:t>
            </a:fld>
            <a:endParaRPr lang="en-IN"/>
          </a:p>
        </p:txBody>
      </p:sp>
    </p:spTree>
    <p:extLst>
      <p:ext uri="{BB962C8B-B14F-4D97-AF65-F5344CB8AC3E}">
        <p14:creationId xmlns:p14="http://schemas.microsoft.com/office/powerpoint/2010/main" val="2285185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3E38A5-98C7-C9F5-8D36-1DC600EC7C11}"/>
              </a:ext>
            </a:extLst>
          </p:cNvPr>
          <p:cNvSpPr>
            <a:spLocks noGrp="1"/>
          </p:cNvSpPr>
          <p:nvPr>
            <p:ph type="dt" sz="half" idx="10"/>
          </p:nvPr>
        </p:nvSpPr>
        <p:spPr/>
        <p:txBody>
          <a:bodyPr/>
          <a:lstStyle/>
          <a:p>
            <a:fld id="{B996AE77-BFAB-48B0-9CF1-060DFED5999E}" type="datetimeFigureOut">
              <a:rPr lang="en-IN" smtClean="0"/>
              <a:t>13-04-2024</a:t>
            </a:fld>
            <a:endParaRPr lang="en-IN"/>
          </a:p>
        </p:txBody>
      </p:sp>
      <p:sp>
        <p:nvSpPr>
          <p:cNvPr id="3" name="Footer Placeholder 2">
            <a:extLst>
              <a:ext uri="{FF2B5EF4-FFF2-40B4-BE49-F238E27FC236}">
                <a16:creationId xmlns:a16="http://schemas.microsoft.com/office/drawing/2014/main" id="{5EE462E9-D12D-B636-244F-B6306519370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BE49E24-3BC3-80EA-22D5-F48B0889D2EA}"/>
              </a:ext>
            </a:extLst>
          </p:cNvPr>
          <p:cNvSpPr>
            <a:spLocks noGrp="1"/>
          </p:cNvSpPr>
          <p:nvPr>
            <p:ph type="sldNum" sz="quarter" idx="12"/>
          </p:nvPr>
        </p:nvSpPr>
        <p:spPr/>
        <p:txBody>
          <a:bodyPr/>
          <a:lstStyle/>
          <a:p>
            <a:fld id="{7C639EF5-C23D-40BE-BA11-13D4624301D4}" type="slidenum">
              <a:rPr lang="en-IN" smtClean="0"/>
              <a:t>‹#›</a:t>
            </a:fld>
            <a:endParaRPr lang="en-IN"/>
          </a:p>
        </p:txBody>
      </p:sp>
    </p:spTree>
    <p:extLst>
      <p:ext uri="{BB962C8B-B14F-4D97-AF65-F5344CB8AC3E}">
        <p14:creationId xmlns:p14="http://schemas.microsoft.com/office/powerpoint/2010/main" val="3599679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3D3C6-8674-DF24-784A-E613D2A989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AB7BA7B-9F59-BF15-5D42-719834105B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48B187C-CD1A-BFE5-7FDA-35C53DCE1D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639E62-BF40-1F62-A004-D5BB28EC334D}"/>
              </a:ext>
            </a:extLst>
          </p:cNvPr>
          <p:cNvSpPr>
            <a:spLocks noGrp="1"/>
          </p:cNvSpPr>
          <p:nvPr>
            <p:ph type="dt" sz="half" idx="10"/>
          </p:nvPr>
        </p:nvSpPr>
        <p:spPr/>
        <p:txBody>
          <a:bodyPr/>
          <a:lstStyle/>
          <a:p>
            <a:fld id="{B996AE77-BFAB-48B0-9CF1-060DFED5999E}" type="datetimeFigureOut">
              <a:rPr lang="en-IN" smtClean="0"/>
              <a:t>13-04-2024</a:t>
            </a:fld>
            <a:endParaRPr lang="en-IN"/>
          </a:p>
        </p:txBody>
      </p:sp>
      <p:sp>
        <p:nvSpPr>
          <p:cNvPr id="6" name="Footer Placeholder 5">
            <a:extLst>
              <a:ext uri="{FF2B5EF4-FFF2-40B4-BE49-F238E27FC236}">
                <a16:creationId xmlns:a16="http://schemas.microsoft.com/office/drawing/2014/main" id="{93D8AC7B-1546-AAD2-C576-742DED8D918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424936D-30FB-78BA-DF73-CBBE40188E4B}"/>
              </a:ext>
            </a:extLst>
          </p:cNvPr>
          <p:cNvSpPr>
            <a:spLocks noGrp="1"/>
          </p:cNvSpPr>
          <p:nvPr>
            <p:ph type="sldNum" sz="quarter" idx="12"/>
          </p:nvPr>
        </p:nvSpPr>
        <p:spPr/>
        <p:txBody>
          <a:bodyPr/>
          <a:lstStyle/>
          <a:p>
            <a:fld id="{7C639EF5-C23D-40BE-BA11-13D4624301D4}" type="slidenum">
              <a:rPr lang="en-IN" smtClean="0"/>
              <a:t>‹#›</a:t>
            </a:fld>
            <a:endParaRPr lang="en-IN"/>
          </a:p>
        </p:txBody>
      </p:sp>
    </p:spTree>
    <p:extLst>
      <p:ext uri="{BB962C8B-B14F-4D97-AF65-F5344CB8AC3E}">
        <p14:creationId xmlns:p14="http://schemas.microsoft.com/office/powerpoint/2010/main" val="1589854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BADE0-0898-1191-5B60-2A18CDA07B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0E84410-BABB-F402-1058-A82ECF2B5F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BD9106F-C8A2-F24C-2358-12DAB492DD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894E20-06DA-F719-9912-9F361713B021}"/>
              </a:ext>
            </a:extLst>
          </p:cNvPr>
          <p:cNvSpPr>
            <a:spLocks noGrp="1"/>
          </p:cNvSpPr>
          <p:nvPr>
            <p:ph type="dt" sz="half" idx="10"/>
          </p:nvPr>
        </p:nvSpPr>
        <p:spPr/>
        <p:txBody>
          <a:bodyPr/>
          <a:lstStyle/>
          <a:p>
            <a:fld id="{B996AE77-BFAB-48B0-9CF1-060DFED5999E}" type="datetimeFigureOut">
              <a:rPr lang="en-IN" smtClean="0"/>
              <a:t>13-04-2024</a:t>
            </a:fld>
            <a:endParaRPr lang="en-IN"/>
          </a:p>
        </p:txBody>
      </p:sp>
      <p:sp>
        <p:nvSpPr>
          <p:cNvPr id="6" name="Footer Placeholder 5">
            <a:extLst>
              <a:ext uri="{FF2B5EF4-FFF2-40B4-BE49-F238E27FC236}">
                <a16:creationId xmlns:a16="http://schemas.microsoft.com/office/drawing/2014/main" id="{837C97AC-7AD5-2C2B-67D6-30BE5D503BB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37D24D6-623B-20CA-F208-1C32E4F5D452}"/>
              </a:ext>
            </a:extLst>
          </p:cNvPr>
          <p:cNvSpPr>
            <a:spLocks noGrp="1"/>
          </p:cNvSpPr>
          <p:nvPr>
            <p:ph type="sldNum" sz="quarter" idx="12"/>
          </p:nvPr>
        </p:nvSpPr>
        <p:spPr/>
        <p:txBody>
          <a:bodyPr/>
          <a:lstStyle/>
          <a:p>
            <a:fld id="{7C639EF5-C23D-40BE-BA11-13D4624301D4}" type="slidenum">
              <a:rPr lang="en-IN" smtClean="0"/>
              <a:t>‹#›</a:t>
            </a:fld>
            <a:endParaRPr lang="en-IN"/>
          </a:p>
        </p:txBody>
      </p:sp>
    </p:spTree>
    <p:extLst>
      <p:ext uri="{BB962C8B-B14F-4D97-AF65-F5344CB8AC3E}">
        <p14:creationId xmlns:p14="http://schemas.microsoft.com/office/powerpoint/2010/main" val="1064137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4254AD-C8F5-974F-1C21-4D4C2199C7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9CAAB77-CA43-8B82-03B7-4F9E13AAB1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149937-7AC2-AFCC-FAEA-7E331BF915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96AE77-BFAB-48B0-9CF1-060DFED5999E}" type="datetimeFigureOut">
              <a:rPr lang="en-IN" smtClean="0"/>
              <a:t>13-04-2024</a:t>
            </a:fld>
            <a:endParaRPr lang="en-IN"/>
          </a:p>
        </p:txBody>
      </p:sp>
      <p:sp>
        <p:nvSpPr>
          <p:cNvPr id="5" name="Footer Placeholder 4">
            <a:extLst>
              <a:ext uri="{FF2B5EF4-FFF2-40B4-BE49-F238E27FC236}">
                <a16:creationId xmlns:a16="http://schemas.microsoft.com/office/drawing/2014/main" id="{370EE0B0-699B-B219-14C4-5A20EDCEB6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167F585-0D91-C265-A746-C6B367E60A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639EF5-C23D-40BE-BA11-13D4624301D4}" type="slidenum">
              <a:rPr lang="en-IN" smtClean="0"/>
              <a:t>‹#›</a:t>
            </a:fld>
            <a:endParaRPr lang="en-IN"/>
          </a:p>
        </p:txBody>
      </p:sp>
    </p:spTree>
    <p:extLst>
      <p:ext uri="{BB962C8B-B14F-4D97-AF65-F5344CB8AC3E}">
        <p14:creationId xmlns:p14="http://schemas.microsoft.com/office/powerpoint/2010/main" val="22103285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jpg"/><Relationship Id="rId4" Type="http://schemas.openxmlformats.org/officeDocument/2006/relationships/image" Target="../media/image3.jpe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hyperlink" Target="http://192.168.37.111:500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B327-75C1-6C7A-C8C3-CE3A9846E5A3}"/>
              </a:ext>
            </a:extLst>
          </p:cNvPr>
          <p:cNvSpPr>
            <a:spLocks noGrp="1"/>
          </p:cNvSpPr>
          <p:nvPr>
            <p:ph type="ctrTitle"/>
          </p:nvPr>
        </p:nvSpPr>
        <p:spPr>
          <a:xfrm>
            <a:off x="3765235" y="400433"/>
            <a:ext cx="4718800" cy="1371601"/>
          </a:xfrm>
          <a:custGeom>
            <a:avLst/>
            <a:gdLst>
              <a:gd name="connsiteX0" fmla="*/ 0 w 4718800"/>
              <a:gd name="connsiteY0" fmla="*/ 0 h 1371601"/>
              <a:gd name="connsiteX1" fmla="*/ 495474 w 4718800"/>
              <a:gd name="connsiteY1" fmla="*/ 0 h 1371601"/>
              <a:gd name="connsiteX2" fmla="*/ 1038136 w 4718800"/>
              <a:gd name="connsiteY2" fmla="*/ 0 h 1371601"/>
              <a:gd name="connsiteX3" fmla="*/ 1486422 w 4718800"/>
              <a:gd name="connsiteY3" fmla="*/ 0 h 1371601"/>
              <a:gd name="connsiteX4" fmla="*/ 1981896 w 4718800"/>
              <a:gd name="connsiteY4" fmla="*/ 0 h 1371601"/>
              <a:gd name="connsiteX5" fmla="*/ 2571746 w 4718800"/>
              <a:gd name="connsiteY5" fmla="*/ 0 h 1371601"/>
              <a:gd name="connsiteX6" fmla="*/ 3208784 w 4718800"/>
              <a:gd name="connsiteY6" fmla="*/ 0 h 1371601"/>
              <a:gd name="connsiteX7" fmla="*/ 3845822 w 4718800"/>
              <a:gd name="connsiteY7" fmla="*/ 0 h 1371601"/>
              <a:gd name="connsiteX8" fmla="*/ 4718800 w 4718800"/>
              <a:gd name="connsiteY8" fmla="*/ 0 h 1371601"/>
              <a:gd name="connsiteX9" fmla="*/ 4718800 w 4718800"/>
              <a:gd name="connsiteY9" fmla="*/ 484632 h 1371601"/>
              <a:gd name="connsiteX10" fmla="*/ 4718800 w 4718800"/>
              <a:gd name="connsiteY10" fmla="*/ 969265 h 1371601"/>
              <a:gd name="connsiteX11" fmla="*/ 4718800 w 4718800"/>
              <a:gd name="connsiteY11" fmla="*/ 1371601 h 1371601"/>
              <a:gd name="connsiteX12" fmla="*/ 4128950 w 4718800"/>
              <a:gd name="connsiteY12" fmla="*/ 1371601 h 1371601"/>
              <a:gd name="connsiteX13" fmla="*/ 3680664 w 4718800"/>
              <a:gd name="connsiteY13" fmla="*/ 1371601 h 1371601"/>
              <a:gd name="connsiteX14" fmla="*/ 3185190 w 4718800"/>
              <a:gd name="connsiteY14" fmla="*/ 1371601 h 1371601"/>
              <a:gd name="connsiteX15" fmla="*/ 2595340 w 4718800"/>
              <a:gd name="connsiteY15" fmla="*/ 1371601 h 1371601"/>
              <a:gd name="connsiteX16" fmla="*/ 2099866 w 4718800"/>
              <a:gd name="connsiteY16" fmla="*/ 1371601 h 1371601"/>
              <a:gd name="connsiteX17" fmla="*/ 1415640 w 4718800"/>
              <a:gd name="connsiteY17" fmla="*/ 1371601 h 1371601"/>
              <a:gd name="connsiteX18" fmla="*/ 778602 w 4718800"/>
              <a:gd name="connsiteY18" fmla="*/ 1371601 h 1371601"/>
              <a:gd name="connsiteX19" fmla="*/ 0 w 4718800"/>
              <a:gd name="connsiteY19" fmla="*/ 1371601 h 1371601"/>
              <a:gd name="connsiteX20" fmla="*/ 0 w 4718800"/>
              <a:gd name="connsiteY20" fmla="*/ 928117 h 1371601"/>
              <a:gd name="connsiteX21" fmla="*/ 0 w 4718800"/>
              <a:gd name="connsiteY21" fmla="*/ 484632 h 1371601"/>
              <a:gd name="connsiteX22" fmla="*/ 0 w 4718800"/>
              <a:gd name="connsiteY22" fmla="*/ 0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18800" h="1371601" fill="none" extrusionOk="0">
                <a:moveTo>
                  <a:pt x="0" y="0"/>
                </a:moveTo>
                <a:cubicBezTo>
                  <a:pt x="135985" y="-29614"/>
                  <a:pt x="353426" y="48742"/>
                  <a:pt x="495474" y="0"/>
                </a:cubicBezTo>
                <a:cubicBezTo>
                  <a:pt x="637522" y="-48742"/>
                  <a:pt x="841631" y="34577"/>
                  <a:pt x="1038136" y="0"/>
                </a:cubicBezTo>
                <a:cubicBezTo>
                  <a:pt x="1234641" y="-34577"/>
                  <a:pt x="1322255" y="32976"/>
                  <a:pt x="1486422" y="0"/>
                </a:cubicBezTo>
                <a:cubicBezTo>
                  <a:pt x="1650589" y="-32976"/>
                  <a:pt x="1847499" y="36586"/>
                  <a:pt x="1981896" y="0"/>
                </a:cubicBezTo>
                <a:cubicBezTo>
                  <a:pt x="2116293" y="-36586"/>
                  <a:pt x="2417306" y="46083"/>
                  <a:pt x="2571746" y="0"/>
                </a:cubicBezTo>
                <a:cubicBezTo>
                  <a:pt x="2726186" y="-46083"/>
                  <a:pt x="2916296" y="36597"/>
                  <a:pt x="3208784" y="0"/>
                </a:cubicBezTo>
                <a:cubicBezTo>
                  <a:pt x="3501272" y="-36597"/>
                  <a:pt x="3694036" y="4397"/>
                  <a:pt x="3845822" y="0"/>
                </a:cubicBezTo>
                <a:cubicBezTo>
                  <a:pt x="3997608" y="-4397"/>
                  <a:pt x="4519552" y="22603"/>
                  <a:pt x="4718800" y="0"/>
                </a:cubicBezTo>
                <a:cubicBezTo>
                  <a:pt x="4748703" y="199423"/>
                  <a:pt x="4686266" y="273707"/>
                  <a:pt x="4718800" y="484632"/>
                </a:cubicBezTo>
                <a:cubicBezTo>
                  <a:pt x="4751334" y="695557"/>
                  <a:pt x="4682081" y="817943"/>
                  <a:pt x="4718800" y="969265"/>
                </a:cubicBezTo>
                <a:cubicBezTo>
                  <a:pt x="4755519" y="1120587"/>
                  <a:pt x="4686926" y="1265567"/>
                  <a:pt x="4718800" y="1371601"/>
                </a:cubicBezTo>
                <a:cubicBezTo>
                  <a:pt x="4573930" y="1403620"/>
                  <a:pt x="4253160" y="1327631"/>
                  <a:pt x="4128950" y="1371601"/>
                </a:cubicBezTo>
                <a:cubicBezTo>
                  <a:pt x="4004740" y="1415571"/>
                  <a:pt x="3837556" y="1335734"/>
                  <a:pt x="3680664" y="1371601"/>
                </a:cubicBezTo>
                <a:cubicBezTo>
                  <a:pt x="3523772" y="1407468"/>
                  <a:pt x="3369808" y="1366316"/>
                  <a:pt x="3185190" y="1371601"/>
                </a:cubicBezTo>
                <a:cubicBezTo>
                  <a:pt x="3000572" y="1376886"/>
                  <a:pt x="2818843" y="1309446"/>
                  <a:pt x="2595340" y="1371601"/>
                </a:cubicBezTo>
                <a:cubicBezTo>
                  <a:pt x="2371837" y="1433756"/>
                  <a:pt x="2295909" y="1337717"/>
                  <a:pt x="2099866" y="1371601"/>
                </a:cubicBezTo>
                <a:cubicBezTo>
                  <a:pt x="1903823" y="1405485"/>
                  <a:pt x="1690711" y="1363202"/>
                  <a:pt x="1415640" y="1371601"/>
                </a:cubicBezTo>
                <a:cubicBezTo>
                  <a:pt x="1140569" y="1380000"/>
                  <a:pt x="1010178" y="1364447"/>
                  <a:pt x="778602" y="1371601"/>
                </a:cubicBezTo>
                <a:cubicBezTo>
                  <a:pt x="547026" y="1378755"/>
                  <a:pt x="264191" y="1310034"/>
                  <a:pt x="0" y="1371601"/>
                </a:cubicBezTo>
                <a:cubicBezTo>
                  <a:pt x="-50279" y="1233168"/>
                  <a:pt x="53215" y="1057808"/>
                  <a:pt x="0" y="928117"/>
                </a:cubicBezTo>
                <a:cubicBezTo>
                  <a:pt x="-53215" y="798426"/>
                  <a:pt x="45896" y="586349"/>
                  <a:pt x="0" y="484632"/>
                </a:cubicBezTo>
                <a:cubicBezTo>
                  <a:pt x="-45896" y="382915"/>
                  <a:pt x="18211" y="238833"/>
                  <a:pt x="0" y="0"/>
                </a:cubicBezTo>
                <a:close/>
              </a:path>
              <a:path w="4718800" h="1371601" stroke="0" extrusionOk="0">
                <a:moveTo>
                  <a:pt x="0" y="0"/>
                </a:moveTo>
                <a:cubicBezTo>
                  <a:pt x="110432" y="-22760"/>
                  <a:pt x="243190" y="12854"/>
                  <a:pt x="448286" y="0"/>
                </a:cubicBezTo>
                <a:cubicBezTo>
                  <a:pt x="653382" y="-12854"/>
                  <a:pt x="853500" y="38995"/>
                  <a:pt x="1085324" y="0"/>
                </a:cubicBezTo>
                <a:cubicBezTo>
                  <a:pt x="1317148" y="-38995"/>
                  <a:pt x="1516257" y="9391"/>
                  <a:pt x="1675174" y="0"/>
                </a:cubicBezTo>
                <a:cubicBezTo>
                  <a:pt x="1834091" y="-9391"/>
                  <a:pt x="2040826" y="16353"/>
                  <a:pt x="2170648" y="0"/>
                </a:cubicBezTo>
                <a:cubicBezTo>
                  <a:pt x="2300470" y="-16353"/>
                  <a:pt x="2475336" y="15445"/>
                  <a:pt x="2760498" y="0"/>
                </a:cubicBezTo>
                <a:cubicBezTo>
                  <a:pt x="3045660" y="-15445"/>
                  <a:pt x="3231525" y="44667"/>
                  <a:pt x="3350348" y="0"/>
                </a:cubicBezTo>
                <a:cubicBezTo>
                  <a:pt x="3469171" y="-44667"/>
                  <a:pt x="3799977" y="25825"/>
                  <a:pt x="3940198" y="0"/>
                </a:cubicBezTo>
                <a:cubicBezTo>
                  <a:pt x="4080419" y="-25825"/>
                  <a:pt x="4539378" y="80561"/>
                  <a:pt x="4718800" y="0"/>
                </a:cubicBezTo>
                <a:cubicBezTo>
                  <a:pt x="4727821" y="114957"/>
                  <a:pt x="4706745" y="375055"/>
                  <a:pt x="4718800" y="484632"/>
                </a:cubicBezTo>
                <a:cubicBezTo>
                  <a:pt x="4730855" y="594209"/>
                  <a:pt x="4690209" y="772401"/>
                  <a:pt x="4718800" y="914401"/>
                </a:cubicBezTo>
                <a:cubicBezTo>
                  <a:pt x="4747391" y="1056401"/>
                  <a:pt x="4706215" y="1176470"/>
                  <a:pt x="4718800" y="1371601"/>
                </a:cubicBezTo>
                <a:cubicBezTo>
                  <a:pt x="4508853" y="1376312"/>
                  <a:pt x="4367871" y="1350945"/>
                  <a:pt x="4128950" y="1371601"/>
                </a:cubicBezTo>
                <a:cubicBezTo>
                  <a:pt x="3890029" y="1392257"/>
                  <a:pt x="3611424" y="1315353"/>
                  <a:pt x="3444724" y="1371601"/>
                </a:cubicBezTo>
                <a:cubicBezTo>
                  <a:pt x="3278024" y="1427849"/>
                  <a:pt x="3094431" y="1322328"/>
                  <a:pt x="2902062" y="1371601"/>
                </a:cubicBezTo>
                <a:cubicBezTo>
                  <a:pt x="2709693" y="1420874"/>
                  <a:pt x="2400748" y="1364895"/>
                  <a:pt x="2217836" y="1371601"/>
                </a:cubicBezTo>
                <a:cubicBezTo>
                  <a:pt x="2034924" y="1378307"/>
                  <a:pt x="1892613" y="1366467"/>
                  <a:pt x="1769550" y="1371601"/>
                </a:cubicBezTo>
                <a:cubicBezTo>
                  <a:pt x="1646487" y="1376735"/>
                  <a:pt x="1485886" y="1370348"/>
                  <a:pt x="1321264" y="1371601"/>
                </a:cubicBezTo>
                <a:cubicBezTo>
                  <a:pt x="1156642" y="1372854"/>
                  <a:pt x="1037409" y="1321074"/>
                  <a:pt x="778602" y="1371601"/>
                </a:cubicBezTo>
                <a:cubicBezTo>
                  <a:pt x="519795" y="1422128"/>
                  <a:pt x="168812" y="1278294"/>
                  <a:pt x="0" y="1371601"/>
                </a:cubicBezTo>
                <a:cubicBezTo>
                  <a:pt x="-25916" y="1222559"/>
                  <a:pt x="47952" y="1162879"/>
                  <a:pt x="0" y="955549"/>
                </a:cubicBezTo>
                <a:cubicBezTo>
                  <a:pt x="-47952" y="748219"/>
                  <a:pt x="48330" y="648293"/>
                  <a:pt x="0" y="498348"/>
                </a:cubicBezTo>
                <a:cubicBezTo>
                  <a:pt x="-48330" y="348403"/>
                  <a:pt x="44952" y="108743"/>
                  <a:pt x="0" y="0"/>
                </a:cubicBezTo>
                <a:close/>
              </a:path>
            </a:pathLst>
          </a:custGeom>
          <a:solidFill>
            <a:schemeClr val="accent4">
              <a:lumMod val="40000"/>
              <a:lumOff val="60000"/>
            </a:schemeClr>
          </a:solidFill>
          <a:ln w="38100">
            <a:solidFill>
              <a:schemeClr val="tx1"/>
            </a:solidFill>
            <a:extLst>
              <a:ext uri="{C807C97D-BFC1-408E-A445-0C87EB9F89A2}">
                <ask:lineSketchStyleProps xmlns:ask="http://schemas.microsoft.com/office/drawing/2018/sketchyshapes" sd="2576303560">
                  <ask:type>
                    <ask:lineSketchScribble/>
                  </ask:type>
                </ask:lineSketchStyleProps>
              </a:ext>
            </a:extLst>
          </a:ln>
        </p:spPr>
        <p:txBody>
          <a:bodyPr>
            <a:normAutofit/>
            <a:scene3d>
              <a:camera prst="orthographicFront"/>
              <a:lightRig rig="harsh" dir="t"/>
            </a:scene3d>
            <a:sp3d extrusionH="57150" prstMaterial="matte">
              <a:bevelT w="63500" h="12700" prst="angle"/>
              <a:contourClr>
                <a:schemeClr val="bg1">
                  <a:lumMod val="65000"/>
                </a:schemeClr>
              </a:contourClr>
            </a:sp3d>
          </a:bodyPr>
          <a:lstStyle/>
          <a:p>
            <a:r>
              <a:rPr lang="en-US" sz="8000" b="1" dirty="0">
                <a:ln/>
                <a:solidFill>
                  <a:srgbClr val="E9278D"/>
                </a:solidFill>
                <a:latin typeface="Arial Black" panose="020B0A04020102020204" pitchFamily="34" charset="0"/>
              </a:rPr>
              <a:t>BARBIE</a:t>
            </a:r>
            <a:endParaRPr lang="en-IN" sz="8000" b="1" dirty="0">
              <a:ln/>
              <a:solidFill>
                <a:srgbClr val="E9278D"/>
              </a:solidFill>
              <a:latin typeface="Arial Black" panose="020B0A04020102020204" pitchFamily="34" charset="0"/>
            </a:endParaRPr>
          </a:p>
        </p:txBody>
      </p:sp>
      <p:pic>
        <p:nvPicPr>
          <p:cNvPr id="5" name="Picture 4">
            <a:extLst>
              <a:ext uri="{FF2B5EF4-FFF2-40B4-BE49-F238E27FC236}">
                <a16:creationId xmlns:a16="http://schemas.microsoft.com/office/drawing/2014/main" id="{A8E783A3-131D-3C5A-53BD-372A92F61BA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478" t="9362" r="19378" b="38014"/>
          <a:stretch/>
        </p:blipFill>
        <p:spPr>
          <a:xfrm>
            <a:off x="6096000" y="4604839"/>
            <a:ext cx="1274324" cy="1496120"/>
          </a:xfrm>
          <a:prstGeom prst="rect">
            <a:avLst/>
          </a:prstGeom>
        </p:spPr>
      </p:pic>
      <p:pic>
        <p:nvPicPr>
          <p:cNvPr id="7" name="Picture 6">
            <a:extLst>
              <a:ext uri="{FF2B5EF4-FFF2-40B4-BE49-F238E27FC236}">
                <a16:creationId xmlns:a16="http://schemas.microsoft.com/office/drawing/2014/main" id="{88709EAF-A1FD-FA8F-3395-ACDF5DC6FA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977" t="7121" r="19418" b="46666"/>
          <a:stretch/>
        </p:blipFill>
        <p:spPr>
          <a:xfrm>
            <a:off x="6880263" y="2542359"/>
            <a:ext cx="1274324" cy="1496120"/>
          </a:xfrm>
          <a:prstGeom prst="rect">
            <a:avLst/>
          </a:prstGeom>
        </p:spPr>
      </p:pic>
      <p:pic>
        <p:nvPicPr>
          <p:cNvPr id="9" name="Picture 8">
            <a:extLst>
              <a:ext uri="{FF2B5EF4-FFF2-40B4-BE49-F238E27FC236}">
                <a16:creationId xmlns:a16="http://schemas.microsoft.com/office/drawing/2014/main" id="{C40FCF47-A729-32E1-D70B-77C6448E110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65" r="7190" b="27082"/>
          <a:stretch/>
        </p:blipFill>
        <p:spPr>
          <a:xfrm>
            <a:off x="8339410" y="2542359"/>
            <a:ext cx="1274324" cy="1496120"/>
          </a:xfrm>
          <a:prstGeom prst="rect">
            <a:avLst/>
          </a:prstGeom>
        </p:spPr>
      </p:pic>
      <p:pic>
        <p:nvPicPr>
          <p:cNvPr id="11" name="Picture 10">
            <a:extLst>
              <a:ext uri="{FF2B5EF4-FFF2-40B4-BE49-F238E27FC236}">
                <a16:creationId xmlns:a16="http://schemas.microsoft.com/office/drawing/2014/main" id="{55A0D87F-D152-91B1-8394-7742A2E9884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283" t="30213" r="24281" b="23467"/>
          <a:stretch/>
        </p:blipFill>
        <p:spPr>
          <a:xfrm>
            <a:off x="3961969" y="2542359"/>
            <a:ext cx="1274324" cy="1496120"/>
          </a:xfrm>
          <a:prstGeom prst="rect">
            <a:avLst/>
          </a:prstGeom>
        </p:spPr>
      </p:pic>
      <p:pic>
        <p:nvPicPr>
          <p:cNvPr id="13" name="Picture 12">
            <a:extLst>
              <a:ext uri="{FF2B5EF4-FFF2-40B4-BE49-F238E27FC236}">
                <a16:creationId xmlns:a16="http://schemas.microsoft.com/office/drawing/2014/main" id="{F57BCD36-9D5B-90A5-BF9A-285ADE40B095}"/>
              </a:ext>
            </a:extLst>
          </p:cNvPr>
          <p:cNvPicPr>
            <a:picLocks noChangeAspect="1"/>
          </p:cNvPicPr>
          <p:nvPr/>
        </p:nvPicPr>
        <p:blipFill rotWithShape="1">
          <a:blip r:embed="rId6">
            <a:extLst>
              <a:ext uri="{28A0092B-C50C-407E-A947-70E740481C1C}">
                <a14:useLocalDpi xmlns:a14="http://schemas.microsoft.com/office/drawing/2010/main" val="0"/>
              </a:ext>
            </a:extLst>
          </a:blip>
          <a:srcRect l="38444" t="12371" r="36371" b="61350"/>
          <a:stretch/>
        </p:blipFill>
        <p:spPr>
          <a:xfrm>
            <a:off x="7620968" y="4587657"/>
            <a:ext cx="1274324" cy="1496120"/>
          </a:xfrm>
          <a:prstGeom prst="rect">
            <a:avLst/>
          </a:prstGeom>
        </p:spPr>
      </p:pic>
      <p:pic>
        <p:nvPicPr>
          <p:cNvPr id="15" name="Picture 14">
            <a:extLst>
              <a:ext uri="{FF2B5EF4-FFF2-40B4-BE49-F238E27FC236}">
                <a16:creationId xmlns:a16="http://schemas.microsoft.com/office/drawing/2014/main" id="{59D942BE-45A6-B8ED-3C7D-EC77882B467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9699" t="18370" r="34948" b="16367"/>
          <a:stretch/>
        </p:blipFill>
        <p:spPr>
          <a:xfrm>
            <a:off x="5421116" y="2542359"/>
            <a:ext cx="1274324" cy="1496120"/>
          </a:xfrm>
          <a:prstGeom prst="rect">
            <a:avLst/>
          </a:prstGeom>
        </p:spPr>
      </p:pic>
      <p:pic>
        <p:nvPicPr>
          <p:cNvPr id="17" name="Picture 16">
            <a:extLst>
              <a:ext uri="{FF2B5EF4-FFF2-40B4-BE49-F238E27FC236}">
                <a16:creationId xmlns:a16="http://schemas.microsoft.com/office/drawing/2014/main" id="{9EA23A6E-6C6D-31C4-6DAD-E49AB62AD010}"/>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6767" t="3098" r="44869" b="46335"/>
          <a:stretch/>
        </p:blipFill>
        <p:spPr>
          <a:xfrm>
            <a:off x="4571032" y="4587657"/>
            <a:ext cx="1274324" cy="1496120"/>
          </a:xfrm>
          <a:prstGeom prst="rect">
            <a:avLst/>
          </a:prstGeom>
        </p:spPr>
      </p:pic>
      <p:pic>
        <p:nvPicPr>
          <p:cNvPr id="19" name="Picture 18">
            <a:extLst>
              <a:ext uri="{FF2B5EF4-FFF2-40B4-BE49-F238E27FC236}">
                <a16:creationId xmlns:a16="http://schemas.microsoft.com/office/drawing/2014/main" id="{CA82C906-4860-226E-4165-A1878E40EBC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8414" t="2736" r="10479" b="14815"/>
          <a:stretch/>
        </p:blipFill>
        <p:spPr>
          <a:xfrm>
            <a:off x="2502821" y="2542359"/>
            <a:ext cx="1274325" cy="1496120"/>
          </a:xfrm>
          <a:prstGeom prst="rect">
            <a:avLst/>
          </a:prstGeom>
          <a:ln>
            <a:solidFill>
              <a:schemeClr val="tx1"/>
            </a:solidFill>
          </a:ln>
        </p:spPr>
      </p:pic>
      <p:pic>
        <p:nvPicPr>
          <p:cNvPr id="21" name="Picture 20">
            <a:extLst>
              <a:ext uri="{FF2B5EF4-FFF2-40B4-BE49-F238E27FC236}">
                <a16:creationId xmlns:a16="http://schemas.microsoft.com/office/drawing/2014/main" id="{3C7FF28F-200A-6F39-CAE6-3A74BE5A1F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6064" y="4604839"/>
            <a:ext cx="1274324" cy="1496120"/>
          </a:xfrm>
          <a:prstGeom prst="rect">
            <a:avLst/>
          </a:prstGeom>
        </p:spPr>
      </p:pic>
      <p:sp>
        <p:nvSpPr>
          <p:cNvPr id="22" name="TextBox 21">
            <a:extLst>
              <a:ext uri="{FF2B5EF4-FFF2-40B4-BE49-F238E27FC236}">
                <a16:creationId xmlns:a16="http://schemas.microsoft.com/office/drawing/2014/main" id="{6F542599-903B-A66C-B193-5FDE8F7E6C3E}"/>
              </a:ext>
            </a:extLst>
          </p:cNvPr>
          <p:cNvSpPr txBox="1"/>
          <p:nvPr/>
        </p:nvSpPr>
        <p:spPr>
          <a:xfrm>
            <a:off x="2723527" y="4033030"/>
            <a:ext cx="832912" cy="307777"/>
          </a:xfrm>
          <a:prstGeom prst="rect">
            <a:avLst/>
          </a:prstGeom>
          <a:noFill/>
        </p:spPr>
        <p:txBody>
          <a:bodyPr wrap="square" rtlCol="0">
            <a:spAutoFit/>
          </a:bodyPr>
          <a:lstStyle/>
          <a:p>
            <a:r>
              <a:rPr lang="en-US" sz="1400" dirty="0">
                <a:ln w="0"/>
                <a:solidFill>
                  <a:schemeClr val="accent5">
                    <a:lumMod val="5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Rachel</a:t>
            </a:r>
            <a:endParaRPr lang="en-IN" sz="1400" dirty="0">
              <a:solidFill>
                <a:schemeClr val="accent5">
                  <a:lumMod val="5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23" name="TextBox 22">
            <a:extLst>
              <a:ext uri="{FF2B5EF4-FFF2-40B4-BE49-F238E27FC236}">
                <a16:creationId xmlns:a16="http://schemas.microsoft.com/office/drawing/2014/main" id="{4ED569A1-0758-79BB-E30D-54003092D287}"/>
              </a:ext>
            </a:extLst>
          </p:cNvPr>
          <p:cNvSpPr txBox="1"/>
          <p:nvPr/>
        </p:nvSpPr>
        <p:spPr>
          <a:xfrm>
            <a:off x="4189403" y="4033029"/>
            <a:ext cx="819455" cy="307777"/>
          </a:xfrm>
          <a:prstGeom prst="rect">
            <a:avLst/>
          </a:prstGeom>
          <a:noFill/>
        </p:spPr>
        <p:txBody>
          <a:bodyPr wrap="none" rtlCol="0">
            <a:spAutoFit/>
          </a:bodyPr>
          <a:lstStyle/>
          <a:p>
            <a:r>
              <a:rPr lang="en-US" sz="1400" dirty="0">
                <a:ln w="0"/>
                <a:solidFill>
                  <a:schemeClr val="accent5">
                    <a:lumMod val="5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Alisha</a:t>
            </a:r>
            <a:endParaRPr lang="en-IN" sz="1400" dirty="0">
              <a:solidFill>
                <a:schemeClr val="accent5">
                  <a:lumMod val="5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24" name="TextBox 23">
            <a:extLst>
              <a:ext uri="{FF2B5EF4-FFF2-40B4-BE49-F238E27FC236}">
                <a16:creationId xmlns:a16="http://schemas.microsoft.com/office/drawing/2014/main" id="{63DE53A4-0DEE-C2B1-806A-13365900C27E}"/>
              </a:ext>
            </a:extLst>
          </p:cNvPr>
          <p:cNvSpPr txBox="1"/>
          <p:nvPr/>
        </p:nvSpPr>
        <p:spPr>
          <a:xfrm>
            <a:off x="5686272" y="4033028"/>
            <a:ext cx="819455" cy="307777"/>
          </a:xfrm>
          <a:prstGeom prst="rect">
            <a:avLst/>
          </a:prstGeom>
          <a:noFill/>
        </p:spPr>
        <p:txBody>
          <a:bodyPr wrap="none" rtlCol="0">
            <a:spAutoFit/>
          </a:bodyPr>
          <a:lstStyle/>
          <a:p>
            <a:r>
              <a:rPr lang="en-US" sz="1400" dirty="0" err="1">
                <a:ln w="0"/>
                <a:solidFill>
                  <a:schemeClr val="accent5">
                    <a:lumMod val="5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Krithi</a:t>
            </a:r>
            <a:endParaRPr lang="en-IN" sz="1400" dirty="0">
              <a:solidFill>
                <a:schemeClr val="accent5">
                  <a:lumMod val="5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25" name="TextBox 24">
            <a:extLst>
              <a:ext uri="{FF2B5EF4-FFF2-40B4-BE49-F238E27FC236}">
                <a16:creationId xmlns:a16="http://schemas.microsoft.com/office/drawing/2014/main" id="{A0F842E0-9A17-F4F1-DE38-4A77656ED1A8}"/>
              </a:ext>
            </a:extLst>
          </p:cNvPr>
          <p:cNvSpPr txBox="1"/>
          <p:nvPr/>
        </p:nvSpPr>
        <p:spPr>
          <a:xfrm>
            <a:off x="7158341" y="4033028"/>
            <a:ext cx="925253" cy="307777"/>
          </a:xfrm>
          <a:prstGeom prst="rect">
            <a:avLst/>
          </a:prstGeom>
          <a:noFill/>
        </p:spPr>
        <p:txBody>
          <a:bodyPr wrap="none" rtlCol="0">
            <a:spAutoFit/>
          </a:bodyPr>
          <a:lstStyle/>
          <a:p>
            <a:r>
              <a:rPr lang="en-US" sz="1400" dirty="0">
                <a:ln w="0"/>
                <a:solidFill>
                  <a:schemeClr val="accent5">
                    <a:lumMod val="5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Melissa</a:t>
            </a:r>
            <a:endParaRPr lang="en-IN" sz="1400" dirty="0">
              <a:ln w="0"/>
              <a:solidFill>
                <a:schemeClr val="accent5">
                  <a:lumMod val="5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26" name="TextBox 25">
            <a:extLst>
              <a:ext uri="{FF2B5EF4-FFF2-40B4-BE49-F238E27FC236}">
                <a16:creationId xmlns:a16="http://schemas.microsoft.com/office/drawing/2014/main" id="{3CED1C69-2BD3-A29F-89B5-08DE5A374FF6}"/>
              </a:ext>
            </a:extLst>
          </p:cNvPr>
          <p:cNvSpPr txBox="1"/>
          <p:nvPr/>
        </p:nvSpPr>
        <p:spPr>
          <a:xfrm>
            <a:off x="8619743" y="4033028"/>
            <a:ext cx="713657" cy="307777"/>
          </a:xfrm>
          <a:prstGeom prst="rect">
            <a:avLst/>
          </a:prstGeom>
          <a:noFill/>
        </p:spPr>
        <p:txBody>
          <a:bodyPr wrap="none" rtlCol="0">
            <a:spAutoFit/>
          </a:bodyPr>
          <a:lstStyle/>
          <a:p>
            <a:r>
              <a:rPr lang="en-US" sz="1400" dirty="0" err="1">
                <a:ln w="0"/>
                <a:solidFill>
                  <a:schemeClr val="accent5">
                    <a:lumMod val="5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Syona</a:t>
            </a:r>
            <a:endParaRPr lang="en-US" sz="1400" dirty="0">
              <a:ln w="0"/>
              <a:solidFill>
                <a:schemeClr val="accent5">
                  <a:lumMod val="5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27" name="TextBox 26">
            <a:extLst>
              <a:ext uri="{FF2B5EF4-FFF2-40B4-BE49-F238E27FC236}">
                <a16:creationId xmlns:a16="http://schemas.microsoft.com/office/drawing/2014/main" id="{53D82667-D492-6DDF-D373-43375D42186B}"/>
              </a:ext>
            </a:extLst>
          </p:cNvPr>
          <p:cNvSpPr txBox="1"/>
          <p:nvPr/>
        </p:nvSpPr>
        <p:spPr>
          <a:xfrm>
            <a:off x="3273499" y="6083776"/>
            <a:ext cx="819455" cy="307777"/>
          </a:xfrm>
          <a:prstGeom prst="rect">
            <a:avLst/>
          </a:prstGeom>
          <a:noFill/>
        </p:spPr>
        <p:txBody>
          <a:bodyPr wrap="none" rtlCol="0">
            <a:spAutoFit/>
          </a:bodyPr>
          <a:lstStyle/>
          <a:p>
            <a:r>
              <a:rPr lang="en-US" sz="1400" dirty="0">
                <a:ln w="0"/>
                <a:solidFill>
                  <a:schemeClr val="accent5">
                    <a:lumMod val="5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Deepak</a:t>
            </a:r>
            <a:endParaRPr lang="en-IN" sz="1400" dirty="0">
              <a:ln w="0"/>
              <a:solidFill>
                <a:schemeClr val="accent5">
                  <a:lumMod val="5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28" name="TextBox 27">
            <a:extLst>
              <a:ext uri="{FF2B5EF4-FFF2-40B4-BE49-F238E27FC236}">
                <a16:creationId xmlns:a16="http://schemas.microsoft.com/office/drawing/2014/main" id="{3AB64456-7187-28F0-0DD2-484F2C890EE1}"/>
              </a:ext>
            </a:extLst>
          </p:cNvPr>
          <p:cNvSpPr txBox="1"/>
          <p:nvPr/>
        </p:nvSpPr>
        <p:spPr>
          <a:xfrm>
            <a:off x="4848931" y="6085984"/>
            <a:ext cx="713657" cy="307777"/>
          </a:xfrm>
          <a:prstGeom prst="rect">
            <a:avLst/>
          </a:prstGeom>
          <a:noFill/>
        </p:spPr>
        <p:txBody>
          <a:bodyPr wrap="none" rtlCol="0">
            <a:spAutoFit/>
          </a:bodyPr>
          <a:lstStyle/>
          <a:p>
            <a:r>
              <a:rPr lang="en-US" sz="1400" dirty="0">
                <a:ln w="0"/>
                <a:solidFill>
                  <a:schemeClr val="accent5">
                    <a:lumMod val="5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Nanda</a:t>
            </a:r>
          </a:p>
        </p:txBody>
      </p:sp>
      <p:sp>
        <p:nvSpPr>
          <p:cNvPr id="29" name="TextBox 28">
            <a:extLst>
              <a:ext uri="{FF2B5EF4-FFF2-40B4-BE49-F238E27FC236}">
                <a16:creationId xmlns:a16="http://schemas.microsoft.com/office/drawing/2014/main" id="{AA7584D7-D1C9-66C1-E91D-6B141CDD1E90}"/>
              </a:ext>
            </a:extLst>
          </p:cNvPr>
          <p:cNvSpPr txBox="1"/>
          <p:nvPr/>
        </p:nvSpPr>
        <p:spPr>
          <a:xfrm>
            <a:off x="6429232" y="6079565"/>
            <a:ext cx="607859" cy="307777"/>
          </a:xfrm>
          <a:prstGeom prst="rect">
            <a:avLst/>
          </a:prstGeom>
          <a:noFill/>
        </p:spPr>
        <p:txBody>
          <a:bodyPr wrap="none" rtlCol="0">
            <a:spAutoFit/>
          </a:bodyPr>
          <a:lstStyle/>
          <a:p>
            <a:r>
              <a:rPr lang="en-US" sz="1400" dirty="0">
                <a:ln w="0"/>
                <a:solidFill>
                  <a:schemeClr val="accent5">
                    <a:lumMod val="5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Tony</a:t>
            </a:r>
            <a:endParaRPr lang="en-IN" sz="1400" dirty="0">
              <a:ln w="0"/>
              <a:solidFill>
                <a:schemeClr val="accent5">
                  <a:lumMod val="5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31" name="TextBox 30">
            <a:extLst>
              <a:ext uri="{FF2B5EF4-FFF2-40B4-BE49-F238E27FC236}">
                <a16:creationId xmlns:a16="http://schemas.microsoft.com/office/drawing/2014/main" id="{78E65C9A-B76A-24AB-F6BA-83460AB84056}"/>
              </a:ext>
            </a:extLst>
          </p:cNvPr>
          <p:cNvSpPr txBox="1"/>
          <p:nvPr/>
        </p:nvSpPr>
        <p:spPr>
          <a:xfrm>
            <a:off x="7876783" y="6083777"/>
            <a:ext cx="925253" cy="307777"/>
          </a:xfrm>
          <a:prstGeom prst="rect">
            <a:avLst/>
          </a:prstGeom>
          <a:noFill/>
        </p:spPr>
        <p:txBody>
          <a:bodyPr wrap="none" rtlCol="0">
            <a:spAutoFit/>
          </a:bodyPr>
          <a:lstStyle/>
          <a:p>
            <a:r>
              <a:rPr lang="en-US" sz="1400" dirty="0" err="1">
                <a:ln w="0"/>
                <a:solidFill>
                  <a:schemeClr val="accent5">
                    <a:lumMod val="5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Rithesh</a:t>
            </a:r>
            <a:endParaRPr lang="en-IN" sz="1400" dirty="0">
              <a:ln w="0"/>
              <a:solidFill>
                <a:schemeClr val="accent5">
                  <a:lumMod val="5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32" name="Rectangle 31">
            <a:extLst>
              <a:ext uri="{FF2B5EF4-FFF2-40B4-BE49-F238E27FC236}">
                <a16:creationId xmlns:a16="http://schemas.microsoft.com/office/drawing/2014/main" id="{988C15FF-7599-7B76-EF44-D675093D05CF}"/>
              </a:ext>
            </a:extLst>
          </p:cNvPr>
          <p:cNvSpPr/>
          <p:nvPr/>
        </p:nvSpPr>
        <p:spPr>
          <a:xfrm>
            <a:off x="2230439" y="2129041"/>
            <a:ext cx="7664212" cy="236879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33" name="Rectangle 32">
            <a:extLst>
              <a:ext uri="{FF2B5EF4-FFF2-40B4-BE49-F238E27FC236}">
                <a16:creationId xmlns:a16="http://schemas.microsoft.com/office/drawing/2014/main" id="{4457CCC8-8FF3-E6F4-C0D2-654C1F8A9BBB}"/>
              </a:ext>
            </a:extLst>
          </p:cNvPr>
          <p:cNvSpPr/>
          <p:nvPr/>
        </p:nvSpPr>
        <p:spPr>
          <a:xfrm>
            <a:off x="2723527" y="4404881"/>
            <a:ext cx="6517092" cy="205794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34" name="TextBox 33">
            <a:extLst>
              <a:ext uri="{FF2B5EF4-FFF2-40B4-BE49-F238E27FC236}">
                <a16:creationId xmlns:a16="http://schemas.microsoft.com/office/drawing/2014/main" id="{570CDF30-3632-0F6D-9F1C-0FB10EA55FAB}"/>
              </a:ext>
            </a:extLst>
          </p:cNvPr>
          <p:cNvSpPr txBox="1"/>
          <p:nvPr/>
        </p:nvSpPr>
        <p:spPr>
          <a:xfrm>
            <a:off x="5383127" y="2201284"/>
            <a:ext cx="1239442" cy="276999"/>
          </a:xfrm>
          <a:prstGeom prst="rect">
            <a:avLst/>
          </a:prstGeom>
          <a:noFill/>
        </p:spPr>
        <p:txBody>
          <a:bodyPr wrap="none" rtlCol="0">
            <a:spAutoFit/>
          </a:bodyPr>
          <a:lstStyle/>
          <a:p>
            <a:r>
              <a:rPr lang="en-US" sz="1200" dirty="0">
                <a:ln w="0"/>
                <a:solidFill>
                  <a:schemeClr val="tx1">
                    <a:lumMod val="95000"/>
                    <a:lumOff val="5000"/>
                  </a:schemeClr>
                </a:solidFill>
                <a:effectLst>
                  <a:outerShdw blurRad="38100" dist="19050" dir="2700000" algn="tl" rotWithShape="0">
                    <a:schemeClr val="dk1">
                      <a:alpha val="40000"/>
                    </a:schemeClr>
                  </a:outerShdw>
                </a:effectLst>
                <a:latin typeface="Bahnschrift" panose="020B0502040204020203" pitchFamily="34" charset="0"/>
              </a:rPr>
              <a:t>Team Members</a:t>
            </a:r>
            <a:endParaRPr lang="en-IN" sz="1200" dirty="0">
              <a:ln w="0"/>
              <a:solidFill>
                <a:schemeClr val="tx1">
                  <a:lumMod val="95000"/>
                  <a:lumOff val="5000"/>
                </a:schemeClr>
              </a:solidFill>
              <a:effectLst>
                <a:outerShdw blurRad="38100" dist="19050" dir="2700000" algn="tl" rotWithShape="0">
                  <a:schemeClr val="dk1">
                    <a:alpha val="40000"/>
                  </a:schemeClr>
                </a:outerShdw>
              </a:effectLst>
              <a:latin typeface="Bahnschrift" panose="020B0502040204020203" pitchFamily="34" charset="0"/>
            </a:endParaRPr>
          </a:p>
        </p:txBody>
      </p:sp>
      <p:pic>
        <p:nvPicPr>
          <p:cNvPr id="1028" name="Picture 4" descr="Barbie PNG transparent image download, size: 343x560px">
            <a:extLst>
              <a:ext uri="{FF2B5EF4-FFF2-40B4-BE49-F238E27FC236}">
                <a16:creationId xmlns:a16="http://schemas.microsoft.com/office/drawing/2014/main" id="{C0F4AB8F-D06E-462B-2C9F-E3551282974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20920" y="4809556"/>
            <a:ext cx="1555760" cy="25400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751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9114BB-5B89-15AE-C309-E34C4D91B9AD}"/>
              </a:ext>
            </a:extLst>
          </p:cNvPr>
          <p:cNvSpPr txBox="1"/>
          <p:nvPr/>
        </p:nvSpPr>
        <p:spPr>
          <a:xfrm>
            <a:off x="6027748" y="1407444"/>
            <a:ext cx="5761289" cy="4154984"/>
          </a:xfrm>
          <a:prstGeom prst="rect">
            <a:avLst/>
          </a:prstGeom>
          <a:noFill/>
        </p:spPr>
        <p:txBody>
          <a:bodyPr wrap="square" rtlCol="0">
            <a:spAutoFit/>
          </a:bodyPr>
          <a:lstStyle/>
          <a:p>
            <a:pPr marL="342900" indent="-342900">
              <a:buFont typeface="Wingdings" panose="05000000000000000000" pitchFamily="2" charset="2"/>
              <a:buChar char="§"/>
            </a:pPr>
            <a:r>
              <a:rPr lang="en-US" sz="2400" dirty="0">
                <a:solidFill>
                  <a:srgbClr val="00B050"/>
                </a:solidFill>
                <a:latin typeface="Abadi" panose="020B0604020104020204" pitchFamily="34" charset="0"/>
              </a:rPr>
              <a:t>Cluster 0: </a:t>
            </a:r>
            <a:r>
              <a:rPr lang="en-US" sz="2400" dirty="0">
                <a:latin typeface="Abadi" panose="020B0604020104020204" pitchFamily="34" charset="0"/>
              </a:rPr>
              <a:t>Moderate varieties and environmental conditions, with corresponding moderate market and seasonal prices.</a:t>
            </a:r>
          </a:p>
          <a:p>
            <a:pPr marL="342900" indent="-342900">
              <a:buFont typeface="Wingdings" panose="05000000000000000000" pitchFamily="2" charset="2"/>
              <a:buChar char="§"/>
            </a:pPr>
            <a:r>
              <a:rPr lang="en-US" sz="2400" dirty="0">
                <a:solidFill>
                  <a:srgbClr val="00B050"/>
                </a:solidFill>
                <a:latin typeface="Abadi" panose="020B0604020104020204" pitchFamily="34" charset="0"/>
              </a:rPr>
              <a:t>Cluster 1: </a:t>
            </a:r>
            <a:r>
              <a:rPr lang="en-US" sz="2400" dirty="0">
                <a:latin typeface="Abadi" panose="020B0604020104020204" pitchFamily="34" charset="0"/>
              </a:rPr>
              <a:t>High varieties and favorable conditions, but lower market and seasonal prices.</a:t>
            </a:r>
          </a:p>
          <a:p>
            <a:pPr marL="342900" indent="-342900">
              <a:buFont typeface="Wingdings" panose="05000000000000000000" pitchFamily="2" charset="2"/>
              <a:buChar char="§"/>
            </a:pPr>
            <a:r>
              <a:rPr lang="en-US" sz="2400" dirty="0">
                <a:solidFill>
                  <a:srgbClr val="00B050"/>
                </a:solidFill>
                <a:latin typeface="Abadi" panose="020B0604020104020204" pitchFamily="34" charset="0"/>
              </a:rPr>
              <a:t>Cluster 2: </a:t>
            </a:r>
            <a:r>
              <a:rPr lang="en-US" sz="2400" dirty="0">
                <a:latin typeface="Abadi" panose="020B0604020104020204" pitchFamily="34" charset="0"/>
              </a:rPr>
              <a:t>Low varieties, yet high precipitation levels result in exceptionally high market and seasonal prices.</a:t>
            </a:r>
            <a:endParaRPr lang="en-IN" sz="2400" dirty="0">
              <a:latin typeface="Abadi" panose="020B0604020104020204" pitchFamily="34" charset="0"/>
            </a:endParaRPr>
          </a:p>
        </p:txBody>
      </p:sp>
      <p:sp>
        <p:nvSpPr>
          <p:cNvPr id="3" name="TextBox 2">
            <a:extLst>
              <a:ext uri="{FF2B5EF4-FFF2-40B4-BE49-F238E27FC236}">
                <a16:creationId xmlns:a16="http://schemas.microsoft.com/office/drawing/2014/main" id="{CF26CD1A-131F-1AD6-105B-8DE034552598}"/>
              </a:ext>
            </a:extLst>
          </p:cNvPr>
          <p:cNvSpPr txBox="1"/>
          <p:nvPr/>
        </p:nvSpPr>
        <p:spPr>
          <a:xfrm>
            <a:off x="883920" y="488368"/>
            <a:ext cx="5408275" cy="646331"/>
          </a:xfrm>
          <a:prstGeom prst="rect">
            <a:avLst/>
          </a:prstGeom>
          <a:noFill/>
        </p:spPr>
        <p:txBody>
          <a:bodyPr wrap="none" rtlCol="0">
            <a:spAutoFit/>
          </a:bodyPr>
          <a:lstStyle/>
          <a:p>
            <a:r>
              <a:rPr lang="en-US" sz="3600" dirty="0">
                <a:latin typeface="Arial Rounded MT Bold" panose="020F0704030504030204" pitchFamily="34" charset="0"/>
              </a:rPr>
              <a:t>KMEANS-CLUSTERING</a:t>
            </a:r>
          </a:p>
        </p:txBody>
      </p:sp>
      <p:pic>
        <p:nvPicPr>
          <p:cNvPr id="10" name="Picture 4" descr="Agriculture Icon, Transparent Agriculture.PNG Images &amp; Vector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5355" y="548536"/>
            <a:ext cx="407708" cy="4077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1DAF352-2B43-07A9-3050-9C3458A61E44}"/>
              </a:ext>
            </a:extLst>
          </p:cNvPr>
          <p:cNvPicPr>
            <a:picLocks noChangeAspect="1"/>
          </p:cNvPicPr>
          <p:nvPr/>
        </p:nvPicPr>
        <p:blipFill rotWithShape="1">
          <a:blip r:embed="rId3"/>
          <a:srcRect t="1432" r="8321"/>
          <a:stretch/>
        </p:blipFill>
        <p:spPr>
          <a:xfrm>
            <a:off x="316890" y="1164114"/>
            <a:ext cx="5716302" cy="5407742"/>
          </a:xfrm>
          <a:prstGeom prst="rect">
            <a:avLst/>
          </a:prstGeom>
        </p:spPr>
      </p:pic>
    </p:spTree>
    <p:extLst>
      <p:ext uri="{BB962C8B-B14F-4D97-AF65-F5344CB8AC3E}">
        <p14:creationId xmlns:p14="http://schemas.microsoft.com/office/powerpoint/2010/main" val="3043141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938F32-2899-E0CC-BCE2-6D294E8CCF01}"/>
              </a:ext>
            </a:extLst>
          </p:cNvPr>
          <p:cNvSpPr txBox="1"/>
          <p:nvPr/>
        </p:nvSpPr>
        <p:spPr>
          <a:xfrm>
            <a:off x="725318" y="1250356"/>
            <a:ext cx="10140599" cy="1200329"/>
          </a:xfrm>
          <a:prstGeom prst="rect">
            <a:avLst/>
          </a:prstGeom>
          <a:noFill/>
        </p:spPr>
        <p:txBody>
          <a:bodyPr wrap="square">
            <a:spAutoFit/>
          </a:bodyPr>
          <a:lstStyle/>
          <a:p>
            <a:r>
              <a:rPr lang="en-US" sz="2400" dirty="0">
                <a:latin typeface="Abadi" panose="020B0604020104020204" pitchFamily="34" charset="0"/>
              </a:rPr>
              <a:t>MANOVA stands for Multivariate Analysis of Variance.</a:t>
            </a:r>
          </a:p>
          <a:p>
            <a:r>
              <a:rPr lang="en-US" sz="2400" dirty="0">
                <a:latin typeface="Abadi" panose="020B0604020104020204" pitchFamily="34" charset="0"/>
              </a:rPr>
              <a:t>It's a statistical technique used to analyze the simultaneous response of multiple dependent variables to one or more independent variables.</a:t>
            </a:r>
          </a:p>
        </p:txBody>
      </p:sp>
      <p:sp>
        <p:nvSpPr>
          <p:cNvPr id="5" name="TextBox 4">
            <a:extLst>
              <a:ext uri="{FF2B5EF4-FFF2-40B4-BE49-F238E27FC236}">
                <a16:creationId xmlns:a16="http://schemas.microsoft.com/office/drawing/2014/main" id="{369D1452-6594-8D61-DB3A-2325D4F12454}"/>
              </a:ext>
            </a:extLst>
          </p:cNvPr>
          <p:cNvSpPr txBox="1"/>
          <p:nvPr/>
        </p:nvSpPr>
        <p:spPr>
          <a:xfrm>
            <a:off x="725318" y="554077"/>
            <a:ext cx="3999082" cy="646331"/>
          </a:xfrm>
          <a:prstGeom prst="rect">
            <a:avLst/>
          </a:prstGeom>
          <a:noFill/>
        </p:spPr>
        <p:txBody>
          <a:bodyPr wrap="square">
            <a:spAutoFit/>
          </a:bodyPr>
          <a:lstStyle/>
          <a:p>
            <a:r>
              <a:rPr lang="en-US" sz="3600" dirty="0">
                <a:latin typeface="Arial Rounded MT Bold" panose="020F0704030504030204" pitchFamily="34" charset="0"/>
              </a:rPr>
              <a:t>What is MANOVA</a:t>
            </a:r>
          </a:p>
        </p:txBody>
      </p:sp>
      <p:pic>
        <p:nvPicPr>
          <p:cNvPr id="6" name="Picture 4" descr="Agriculture Icon, Transparent Agriculture.PNG Images &amp; Vector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08576" y="448352"/>
            <a:ext cx="600764" cy="6007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46393D5-5115-C1C1-DA8A-7FE70519F8CA}"/>
              </a:ext>
            </a:extLst>
          </p:cNvPr>
          <p:cNvSpPr txBox="1"/>
          <p:nvPr/>
        </p:nvSpPr>
        <p:spPr>
          <a:xfrm>
            <a:off x="724942" y="3455557"/>
            <a:ext cx="10617431" cy="2308324"/>
          </a:xfrm>
          <a:prstGeom prst="rect">
            <a:avLst/>
          </a:prstGeom>
          <a:noFill/>
        </p:spPr>
        <p:txBody>
          <a:bodyPr wrap="square">
            <a:spAutoFit/>
          </a:bodyPr>
          <a:lstStyle/>
          <a:p>
            <a:pPr marL="342900" indent="-342900">
              <a:buFont typeface="Wingdings" panose="05000000000000000000" pitchFamily="2" charset="2"/>
              <a:buChar char="§"/>
            </a:pPr>
            <a:r>
              <a:rPr lang="en-US" sz="2400" dirty="0">
                <a:solidFill>
                  <a:srgbClr val="00B050"/>
                </a:solidFill>
                <a:latin typeface="Abadi" panose="020B0604020104020204" pitchFamily="34" charset="0"/>
              </a:rPr>
              <a:t>Multiple Variables: </a:t>
            </a:r>
            <a:r>
              <a:rPr lang="en-US" sz="2400" dirty="0">
                <a:latin typeface="Abadi" panose="020B0604020104020204" pitchFamily="34" charset="0"/>
              </a:rPr>
              <a:t>We're studying various factors like fertilizers, soil types, temperature, and precipitation.</a:t>
            </a:r>
          </a:p>
          <a:p>
            <a:pPr marL="342900" indent="-342900">
              <a:buFont typeface="Wingdings" panose="05000000000000000000" pitchFamily="2" charset="2"/>
              <a:buChar char="§"/>
            </a:pPr>
            <a:r>
              <a:rPr lang="en-US" sz="2400" dirty="0">
                <a:solidFill>
                  <a:srgbClr val="00B050"/>
                </a:solidFill>
                <a:latin typeface="Abadi" panose="020B0604020104020204" pitchFamily="34" charset="0"/>
              </a:rPr>
              <a:t>Interrelated Variables: </a:t>
            </a:r>
            <a:r>
              <a:rPr lang="en-US" sz="2400" dirty="0">
                <a:latin typeface="Abadi" panose="020B0604020104020204" pitchFamily="34" charset="0"/>
              </a:rPr>
              <a:t>These factors may influence environmental conditions simultaneously.</a:t>
            </a:r>
          </a:p>
          <a:p>
            <a:pPr marL="342900" indent="-342900">
              <a:buFont typeface="Wingdings" panose="05000000000000000000" pitchFamily="2" charset="2"/>
              <a:buChar char="§"/>
            </a:pPr>
            <a:r>
              <a:rPr lang="en-US" sz="2400" dirty="0">
                <a:solidFill>
                  <a:srgbClr val="00B050"/>
                </a:solidFill>
                <a:latin typeface="Abadi" panose="020B0604020104020204" pitchFamily="34" charset="0"/>
              </a:rPr>
              <a:t>Comprehensive Insights: </a:t>
            </a:r>
            <a:r>
              <a:rPr lang="en-US" sz="2400" dirty="0">
                <a:latin typeface="Abadi" panose="020B0604020104020204" pitchFamily="34" charset="0"/>
              </a:rPr>
              <a:t>MANOVA helps us understand how these factors collectively affect environmental conditions, providing a holistic view.</a:t>
            </a:r>
            <a:endParaRPr lang="en-IN" sz="2400" dirty="0">
              <a:latin typeface="Abadi" panose="020B0604020104020204" pitchFamily="34" charset="0"/>
            </a:endParaRPr>
          </a:p>
        </p:txBody>
      </p:sp>
      <p:sp>
        <p:nvSpPr>
          <p:cNvPr id="8" name="TextBox 7">
            <a:extLst>
              <a:ext uri="{FF2B5EF4-FFF2-40B4-BE49-F238E27FC236}">
                <a16:creationId xmlns:a16="http://schemas.microsoft.com/office/drawing/2014/main" id="{F86C724B-28C0-E3B9-701D-33E666CDA9BA}"/>
              </a:ext>
            </a:extLst>
          </p:cNvPr>
          <p:cNvSpPr txBox="1"/>
          <p:nvPr/>
        </p:nvSpPr>
        <p:spPr>
          <a:xfrm>
            <a:off x="724942" y="2710092"/>
            <a:ext cx="6834275" cy="646331"/>
          </a:xfrm>
          <a:prstGeom prst="rect">
            <a:avLst/>
          </a:prstGeom>
          <a:noFill/>
        </p:spPr>
        <p:txBody>
          <a:bodyPr wrap="square">
            <a:spAutoFit/>
          </a:bodyPr>
          <a:lstStyle/>
          <a:p>
            <a:r>
              <a:rPr lang="en-US" sz="3600" dirty="0">
                <a:latin typeface="Arial Rounded MT Bold" panose="020F0704030504030204" pitchFamily="34" charset="0"/>
              </a:rPr>
              <a:t>Why MANOVA for This Project</a:t>
            </a:r>
          </a:p>
        </p:txBody>
      </p:sp>
      <p:pic>
        <p:nvPicPr>
          <p:cNvPr id="9" name="Picture 4" descr="Agriculture Icon, Transparent Agriculture.PNG Images &amp; Vector ...">
            <a:extLst>
              <a:ext uri="{FF2B5EF4-FFF2-40B4-BE49-F238E27FC236}">
                <a16:creationId xmlns:a16="http://schemas.microsoft.com/office/drawing/2014/main" id="{BB3E1C97-50DB-D38F-BDE1-FC760938ED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3017" y="2610958"/>
            <a:ext cx="585801" cy="58580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6D59DBD0-5574-047B-DE73-B20EF0017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7594" y="4704067"/>
            <a:ext cx="1578927" cy="2119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39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4544" y="408800"/>
            <a:ext cx="10020070" cy="646331"/>
          </a:xfrm>
          <a:prstGeom prst="rect">
            <a:avLst/>
          </a:prstGeom>
          <a:noFill/>
        </p:spPr>
        <p:txBody>
          <a:bodyPr wrap="square" rtlCol="0">
            <a:spAutoFit/>
          </a:bodyPr>
          <a:lstStyle/>
          <a:p>
            <a:r>
              <a:rPr lang="en-US" sz="3600" dirty="0">
                <a:latin typeface="Arial Rounded MT Bold" panose="020F0704030504030204" pitchFamily="34" charset="0"/>
              </a:rPr>
              <a:t>Multivariate Analysis Of Variance (MANOVA)</a:t>
            </a:r>
            <a:endParaRPr lang="en-IN" sz="3600" dirty="0">
              <a:latin typeface="Arial Rounded MT Bold" panose="020F0704030504030204" pitchFamily="34" charset="0"/>
            </a:endParaRPr>
          </a:p>
        </p:txBody>
      </p:sp>
      <p:pic>
        <p:nvPicPr>
          <p:cNvPr id="4" name="Picture 4">
            <a:extLst>
              <a:ext uri="{FF2B5EF4-FFF2-40B4-BE49-F238E27FC236}">
                <a16:creationId xmlns:a16="http://schemas.microsoft.com/office/drawing/2014/main" id="{7C7317A6-5AC3-96BA-85E0-63B984B1CB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34550" y="5612044"/>
            <a:ext cx="2457450" cy="16564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griculture Icon, Transparent Agriculture.PNG Images &amp; Vector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68533" y="365352"/>
            <a:ext cx="600764" cy="6007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3C45282-7B51-FC33-33F7-F1F95131D59F}"/>
              </a:ext>
            </a:extLst>
          </p:cNvPr>
          <p:cNvPicPr>
            <a:picLocks noChangeAspect="1"/>
          </p:cNvPicPr>
          <p:nvPr/>
        </p:nvPicPr>
        <p:blipFill>
          <a:blip r:embed="rId4"/>
          <a:stretch>
            <a:fillRect/>
          </a:stretch>
        </p:blipFill>
        <p:spPr>
          <a:xfrm>
            <a:off x="144544" y="1099024"/>
            <a:ext cx="5951456" cy="2348358"/>
          </a:xfrm>
          <a:prstGeom prst="rect">
            <a:avLst/>
          </a:prstGeom>
        </p:spPr>
      </p:pic>
      <p:pic>
        <p:nvPicPr>
          <p:cNvPr id="7" name="Picture 6">
            <a:extLst>
              <a:ext uri="{FF2B5EF4-FFF2-40B4-BE49-F238E27FC236}">
                <a16:creationId xmlns:a16="http://schemas.microsoft.com/office/drawing/2014/main" id="{9A9381FE-8552-DFC3-87BB-FB79A5820B56}"/>
              </a:ext>
            </a:extLst>
          </p:cNvPr>
          <p:cNvPicPr>
            <a:picLocks noChangeAspect="1"/>
          </p:cNvPicPr>
          <p:nvPr/>
        </p:nvPicPr>
        <p:blipFill>
          <a:blip r:embed="rId5"/>
          <a:stretch>
            <a:fillRect/>
          </a:stretch>
        </p:blipFill>
        <p:spPr>
          <a:xfrm>
            <a:off x="428030" y="3429000"/>
            <a:ext cx="5959417" cy="3255744"/>
          </a:xfrm>
          <a:prstGeom prst="rect">
            <a:avLst/>
          </a:prstGeom>
        </p:spPr>
      </p:pic>
      <p:sp>
        <p:nvSpPr>
          <p:cNvPr id="9" name="TextBox 8">
            <a:extLst>
              <a:ext uri="{FF2B5EF4-FFF2-40B4-BE49-F238E27FC236}">
                <a16:creationId xmlns:a16="http://schemas.microsoft.com/office/drawing/2014/main" id="{40422EB2-6687-932B-2560-C99A28B8E51C}"/>
              </a:ext>
            </a:extLst>
          </p:cNvPr>
          <p:cNvSpPr txBox="1"/>
          <p:nvPr/>
        </p:nvSpPr>
        <p:spPr>
          <a:xfrm>
            <a:off x="6298589" y="1171246"/>
            <a:ext cx="5465381" cy="2862322"/>
          </a:xfrm>
          <a:prstGeom prst="rect">
            <a:avLst/>
          </a:prstGeom>
          <a:noFill/>
        </p:spPr>
        <p:txBody>
          <a:bodyPr wrap="square">
            <a:spAutoFit/>
          </a:bodyPr>
          <a:lstStyle/>
          <a:p>
            <a:r>
              <a:rPr lang="en-US" dirty="0">
                <a:latin typeface="Arial Rounded MT Bold" panose="020F0704030504030204" pitchFamily="34" charset="0"/>
              </a:rPr>
              <a:t>INPUT:</a:t>
            </a:r>
          </a:p>
          <a:p>
            <a:endParaRPr lang="en-US" dirty="0">
              <a:latin typeface="Arial Rounded MT Bold" panose="020F0704030504030204" pitchFamily="34" charset="0"/>
            </a:endParaRPr>
          </a:p>
          <a:p>
            <a:pPr marL="285750" indent="-285750">
              <a:buFont typeface="Wingdings" panose="05000000000000000000" pitchFamily="2" charset="2"/>
              <a:buChar char="§"/>
            </a:pPr>
            <a:r>
              <a:rPr lang="en-US" dirty="0">
                <a:latin typeface="Abadi" panose="020B0604020104020204" pitchFamily="34" charset="0"/>
              </a:rPr>
              <a:t>The code conducts a Multivariate Analysis of Variance (MANOVA) </a:t>
            </a:r>
          </a:p>
          <a:p>
            <a:pPr marL="285750" indent="-285750">
              <a:buFont typeface="Wingdings" panose="05000000000000000000" pitchFamily="2" charset="2"/>
              <a:buChar char="§"/>
            </a:pPr>
            <a:r>
              <a:rPr lang="en-US" dirty="0">
                <a:latin typeface="Abadi" panose="020B0604020104020204" pitchFamily="34" charset="0"/>
              </a:rPr>
              <a:t>To explore how different agricultural practices (fertilizers and soil types) relate to environmental conditions (temperature and precipitation). </a:t>
            </a:r>
          </a:p>
          <a:p>
            <a:pPr marL="285750" indent="-285750">
              <a:buFont typeface="Wingdings" panose="05000000000000000000" pitchFamily="2" charset="2"/>
              <a:buChar char="§"/>
            </a:pPr>
            <a:r>
              <a:rPr lang="en-US" dirty="0">
                <a:latin typeface="Abadi" panose="020B0604020104020204" pitchFamily="34" charset="0"/>
              </a:rPr>
              <a:t>It checks whether there are significant differences in these conditions across various agricultural methods.</a:t>
            </a:r>
            <a:endParaRPr lang="en-IN" dirty="0">
              <a:latin typeface="Abadi" panose="020B0604020104020204" pitchFamily="34" charset="0"/>
            </a:endParaRPr>
          </a:p>
        </p:txBody>
      </p:sp>
      <p:sp>
        <p:nvSpPr>
          <p:cNvPr id="11" name="TextBox 10">
            <a:extLst>
              <a:ext uri="{FF2B5EF4-FFF2-40B4-BE49-F238E27FC236}">
                <a16:creationId xmlns:a16="http://schemas.microsoft.com/office/drawing/2014/main" id="{11A9A352-E394-81CE-A998-DE38EA4811C9}"/>
              </a:ext>
            </a:extLst>
          </p:cNvPr>
          <p:cNvSpPr txBox="1"/>
          <p:nvPr/>
        </p:nvSpPr>
        <p:spPr>
          <a:xfrm>
            <a:off x="5984665" y="4066762"/>
            <a:ext cx="6093228" cy="1710596"/>
          </a:xfrm>
          <a:prstGeom prst="rect">
            <a:avLst/>
          </a:prstGeom>
          <a:noFill/>
        </p:spPr>
        <p:txBody>
          <a:bodyPr wrap="square">
            <a:spAutoFit/>
          </a:bodyPr>
          <a:lstStyle/>
          <a:p>
            <a:pPr>
              <a:lnSpc>
                <a:spcPct val="150000"/>
              </a:lnSpc>
            </a:pPr>
            <a:r>
              <a:rPr lang="en-US" dirty="0">
                <a:latin typeface="Arial Rounded MT Bold" panose="020F0704030504030204" pitchFamily="34" charset="0"/>
              </a:rPr>
              <a:t>OUTPUT:</a:t>
            </a:r>
            <a:endParaRPr lang="en-US" dirty="0">
              <a:latin typeface="Abadi" panose="020B0604020104020204" pitchFamily="34" charset="0"/>
            </a:endParaRPr>
          </a:p>
          <a:p>
            <a:pPr marL="285750" indent="-285750">
              <a:lnSpc>
                <a:spcPct val="150000"/>
              </a:lnSpc>
              <a:buFont typeface="Wingdings" panose="05000000000000000000" pitchFamily="2" charset="2"/>
              <a:buChar char="§"/>
            </a:pPr>
            <a:r>
              <a:rPr lang="en-US" dirty="0">
                <a:solidFill>
                  <a:srgbClr val="00B050"/>
                </a:solidFill>
                <a:latin typeface="Abadi" panose="020B0604020104020204" pitchFamily="34" charset="0"/>
              </a:rPr>
              <a:t>Overall: </a:t>
            </a:r>
            <a:r>
              <a:rPr lang="en-US" dirty="0">
                <a:latin typeface="Abadi" panose="020B0604020104020204" pitchFamily="34" charset="0"/>
              </a:rPr>
              <a:t>No significant overall effect observed (p &gt; 0.05).</a:t>
            </a:r>
          </a:p>
          <a:p>
            <a:pPr marL="285750" indent="-285750">
              <a:lnSpc>
                <a:spcPct val="150000"/>
              </a:lnSpc>
              <a:buFont typeface="Wingdings" panose="05000000000000000000" pitchFamily="2" charset="2"/>
              <a:buChar char="§"/>
            </a:pPr>
            <a:r>
              <a:rPr lang="en-US" dirty="0">
                <a:solidFill>
                  <a:srgbClr val="00B050"/>
                </a:solidFill>
                <a:latin typeface="Abadi" panose="020B0604020104020204" pitchFamily="34" charset="0"/>
              </a:rPr>
              <a:t>Fertilizers: </a:t>
            </a:r>
            <a:r>
              <a:rPr lang="en-US" dirty="0">
                <a:latin typeface="Abadi" panose="020B0604020104020204" pitchFamily="34" charset="0"/>
              </a:rPr>
              <a:t>Significant effect observed (p &lt; 0.05).</a:t>
            </a:r>
          </a:p>
          <a:p>
            <a:pPr marL="285750" indent="-285750">
              <a:lnSpc>
                <a:spcPct val="150000"/>
              </a:lnSpc>
              <a:buFont typeface="Wingdings" panose="05000000000000000000" pitchFamily="2" charset="2"/>
              <a:buChar char="§"/>
            </a:pPr>
            <a:r>
              <a:rPr lang="en-US" dirty="0" err="1">
                <a:solidFill>
                  <a:srgbClr val="00B050"/>
                </a:solidFill>
                <a:latin typeface="Abadi" panose="020B0604020104020204" pitchFamily="34" charset="0"/>
              </a:rPr>
              <a:t>SoilType</a:t>
            </a:r>
            <a:r>
              <a:rPr lang="en-US" dirty="0">
                <a:solidFill>
                  <a:srgbClr val="00B050"/>
                </a:solidFill>
                <a:latin typeface="Abadi" panose="020B0604020104020204" pitchFamily="34" charset="0"/>
              </a:rPr>
              <a:t>: </a:t>
            </a:r>
            <a:r>
              <a:rPr lang="en-US" dirty="0">
                <a:latin typeface="Abadi" panose="020B0604020104020204" pitchFamily="34" charset="0"/>
              </a:rPr>
              <a:t>Highly significant effect observed (p &lt; 0.05).</a:t>
            </a:r>
            <a:endParaRPr lang="en-IN" dirty="0">
              <a:latin typeface="Abadi" panose="020B0604020104020204" pitchFamily="34" charset="0"/>
            </a:endParaRPr>
          </a:p>
        </p:txBody>
      </p:sp>
    </p:spTree>
    <p:extLst>
      <p:ext uri="{BB962C8B-B14F-4D97-AF65-F5344CB8AC3E}">
        <p14:creationId xmlns:p14="http://schemas.microsoft.com/office/powerpoint/2010/main" val="3929415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1619" y="1203634"/>
            <a:ext cx="12052300" cy="4893647"/>
          </a:xfrm>
          <a:prstGeom prst="rect">
            <a:avLst/>
          </a:prstGeom>
        </p:spPr>
        <p:txBody>
          <a:bodyPr wrap="square">
            <a:spAutoFit/>
          </a:bodyPr>
          <a:lstStyle/>
          <a:p>
            <a:pPr marL="342900" indent="-342900">
              <a:buFont typeface="Wingdings" panose="05000000000000000000" pitchFamily="2" charset="2"/>
              <a:buChar char="§"/>
            </a:pPr>
            <a:r>
              <a:rPr lang="en-US" sz="2400" b="1" dirty="0">
                <a:solidFill>
                  <a:srgbClr val="00B050"/>
                </a:solidFill>
                <a:latin typeface="Abadi" panose="020B0604020104020204" pitchFamily="34" charset="0"/>
              </a:rPr>
              <a:t>Ease of Use: </a:t>
            </a:r>
            <a:r>
              <a:rPr lang="en-US" sz="2400" dirty="0">
                <a:latin typeface="Abadi" panose="020B0604020104020204" pitchFamily="34" charset="0"/>
              </a:rPr>
              <a:t>Designed intuitively for seamless navigation, ensuring users can effortlessly access the information they need.</a:t>
            </a:r>
          </a:p>
          <a:p>
            <a:pPr marL="342900" indent="-342900">
              <a:buFont typeface="Wingdings" panose="05000000000000000000" pitchFamily="2" charset="2"/>
              <a:buChar char="§"/>
            </a:pPr>
            <a:endParaRPr lang="en-US" sz="2400" dirty="0">
              <a:latin typeface="Abadi" panose="020B0604020104020204" pitchFamily="34" charset="0"/>
            </a:endParaRPr>
          </a:p>
          <a:p>
            <a:pPr marL="342900" indent="-342900">
              <a:buFont typeface="Wingdings" panose="05000000000000000000" pitchFamily="2" charset="2"/>
              <a:buChar char="§"/>
            </a:pPr>
            <a:r>
              <a:rPr lang="en-US" sz="2400" b="1" dirty="0">
                <a:solidFill>
                  <a:srgbClr val="00B050"/>
                </a:solidFill>
                <a:latin typeface="Abadi" panose="020B0604020104020204" pitchFamily="34" charset="0"/>
              </a:rPr>
              <a:t>Input Functionality: </a:t>
            </a:r>
            <a:r>
              <a:rPr lang="en-US" sz="2400" dirty="0">
                <a:latin typeface="Abadi" panose="020B0604020104020204" pitchFamily="34" charset="0"/>
              </a:rPr>
              <a:t>By simply entering the crop name, users can unlock a wealth of data about cultivation techniques, varieties, climate preferences, market prices, and more.</a:t>
            </a:r>
          </a:p>
          <a:p>
            <a:pPr marL="342900" indent="-342900">
              <a:buFont typeface="Wingdings" panose="05000000000000000000" pitchFamily="2" charset="2"/>
              <a:buChar char="§"/>
            </a:pPr>
            <a:endParaRPr lang="en-US" sz="2400" dirty="0">
              <a:latin typeface="Abadi" panose="020B0604020104020204" pitchFamily="34" charset="0"/>
            </a:endParaRPr>
          </a:p>
          <a:p>
            <a:pPr marL="342900" indent="-342900">
              <a:buFont typeface="Wingdings" panose="05000000000000000000" pitchFamily="2" charset="2"/>
              <a:buChar char="§"/>
            </a:pPr>
            <a:r>
              <a:rPr lang="en-US" sz="2400" b="1" dirty="0">
                <a:solidFill>
                  <a:srgbClr val="00B050"/>
                </a:solidFill>
                <a:latin typeface="Abadi" panose="020B0604020104020204" pitchFamily="34" charset="0"/>
              </a:rPr>
              <a:t>Comprehensive Data: </a:t>
            </a:r>
            <a:r>
              <a:rPr lang="en-US" sz="2400" dirty="0">
                <a:latin typeface="Abadi" panose="020B0604020104020204" pitchFamily="34" charset="0"/>
              </a:rPr>
              <a:t>The interface offers a thorough overview of each crop, empowering users with in-depth insights crucial for decision-making, from selecting suitable crops based on climate to understanding market trends.</a:t>
            </a:r>
          </a:p>
          <a:p>
            <a:pPr marL="342900" indent="-342900">
              <a:buFont typeface="Wingdings" panose="05000000000000000000" pitchFamily="2" charset="2"/>
              <a:buChar char="§"/>
            </a:pPr>
            <a:endParaRPr lang="en-US" sz="2400" dirty="0">
              <a:latin typeface="Abadi" panose="020B0604020104020204" pitchFamily="34" charset="0"/>
            </a:endParaRPr>
          </a:p>
          <a:p>
            <a:pPr marL="342900" indent="-342900">
              <a:buFont typeface="Wingdings" panose="05000000000000000000" pitchFamily="2" charset="2"/>
              <a:buChar char="§"/>
            </a:pPr>
            <a:r>
              <a:rPr lang="en-US" sz="2400" b="1" dirty="0">
                <a:solidFill>
                  <a:srgbClr val="00B050"/>
                </a:solidFill>
                <a:latin typeface="Abadi" panose="020B0604020104020204" pitchFamily="34" charset="0"/>
              </a:rPr>
              <a:t>Decision Support: </a:t>
            </a:r>
            <a:r>
              <a:rPr lang="en-US" sz="2400" dirty="0">
                <a:latin typeface="Abadi" panose="020B0604020104020204" pitchFamily="34" charset="0"/>
              </a:rPr>
              <a:t>Armed with comprehensive crop information, users gain the knowledge needed to make informed decisions, whether it's farmers optimizing crop choices or policymakers crafting agricultural strategies.</a:t>
            </a:r>
            <a:endParaRPr lang="en-IN" sz="2400" dirty="0">
              <a:latin typeface="Abadi" panose="020B0604020104020204" pitchFamily="34" charset="0"/>
            </a:endParaRPr>
          </a:p>
        </p:txBody>
      </p:sp>
      <p:pic>
        <p:nvPicPr>
          <p:cNvPr id="1026" name="Picture 2" descr="Agriculture Farm Vector PNG | PNG Pl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0919" y="5712555"/>
            <a:ext cx="2413000" cy="15411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4EDF49C-70FA-284F-E529-3C64D46FEA52}"/>
              </a:ext>
            </a:extLst>
          </p:cNvPr>
          <p:cNvSpPr txBox="1"/>
          <p:nvPr/>
        </p:nvSpPr>
        <p:spPr>
          <a:xfrm>
            <a:off x="261619" y="534519"/>
            <a:ext cx="7402716" cy="646331"/>
          </a:xfrm>
          <a:prstGeom prst="rect">
            <a:avLst/>
          </a:prstGeom>
          <a:noFill/>
        </p:spPr>
        <p:txBody>
          <a:bodyPr wrap="square">
            <a:spAutoFit/>
          </a:bodyPr>
          <a:lstStyle/>
          <a:p>
            <a:r>
              <a:rPr lang="en-US" sz="3600" dirty="0">
                <a:latin typeface="Arial Rounded MT Bold" panose="020F0704030504030204" pitchFamily="34" charset="0"/>
              </a:rPr>
              <a:t>Crop Information User Interface </a:t>
            </a:r>
            <a:endParaRPr lang="en-IN" sz="3600" dirty="0">
              <a:latin typeface="Arial Rounded MT Bold" panose="020F0704030504030204" pitchFamily="34" charset="0"/>
            </a:endParaRPr>
          </a:p>
        </p:txBody>
      </p:sp>
      <p:pic>
        <p:nvPicPr>
          <p:cNvPr id="8" name="Picture 4" descr="Agriculture Icon, Transparent Agriculture.PNG Images &amp; Vector ...">
            <a:extLst>
              <a:ext uri="{FF2B5EF4-FFF2-40B4-BE49-F238E27FC236}">
                <a16:creationId xmlns:a16="http://schemas.microsoft.com/office/drawing/2014/main" id="{8BEF79F9-8DDA-26C4-765F-32D0A63F19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0872" y="460336"/>
            <a:ext cx="600764" cy="600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902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1618" y="1094134"/>
            <a:ext cx="11367825" cy="3542636"/>
          </a:xfrm>
          <a:prstGeom prst="rect">
            <a:avLst/>
          </a:prstGeom>
        </p:spPr>
        <p:txBody>
          <a:bodyPr wrap="square">
            <a:spAutoFit/>
          </a:bodyPr>
          <a:lstStyle/>
          <a:p>
            <a:pPr>
              <a:lnSpc>
                <a:spcPct val="150000"/>
              </a:lnSpc>
            </a:pPr>
            <a:r>
              <a:rPr lang="en-US" sz="3200" dirty="0">
                <a:latin typeface="Arial Rounded MT Bold" panose="020F0704030504030204" pitchFamily="34" charset="0"/>
              </a:rPr>
              <a:t>Target Audience: </a:t>
            </a:r>
          </a:p>
          <a:p>
            <a:pPr>
              <a:lnSpc>
                <a:spcPct val="150000"/>
              </a:lnSpc>
            </a:pPr>
            <a:r>
              <a:rPr lang="en-US" sz="2400" dirty="0">
                <a:latin typeface="Abadi" panose="020B0604020104020204" pitchFamily="34" charset="0"/>
              </a:rPr>
              <a:t>The interface caters to a diverse range of users, including:</a:t>
            </a:r>
          </a:p>
          <a:p>
            <a:pPr marL="342900" indent="-342900">
              <a:lnSpc>
                <a:spcPct val="150000"/>
              </a:lnSpc>
              <a:buFont typeface="Wingdings" panose="05000000000000000000" pitchFamily="2" charset="2"/>
              <a:buChar char="§"/>
            </a:pPr>
            <a:r>
              <a:rPr lang="en-US" sz="2400" dirty="0">
                <a:latin typeface="Abadi" panose="020B0604020104020204" pitchFamily="34" charset="0"/>
              </a:rPr>
              <a:t>Individual farmers seeking guidance on crop cultivation practices.</a:t>
            </a:r>
          </a:p>
          <a:p>
            <a:pPr marL="342900" indent="-342900">
              <a:lnSpc>
                <a:spcPct val="150000"/>
              </a:lnSpc>
              <a:buFont typeface="Wingdings" panose="05000000000000000000" pitchFamily="2" charset="2"/>
              <a:buChar char="§"/>
            </a:pPr>
            <a:r>
              <a:rPr lang="en-US" sz="2400" dirty="0">
                <a:latin typeface="Abadi" panose="020B0604020104020204" pitchFamily="34" charset="0"/>
              </a:rPr>
              <a:t>Government officials involved in agricultural policy-making and resource allocation.</a:t>
            </a:r>
          </a:p>
          <a:p>
            <a:pPr marL="342900" indent="-342900">
              <a:lnSpc>
                <a:spcPct val="150000"/>
              </a:lnSpc>
              <a:buFont typeface="Wingdings" panose="05000000000000000000" pitchFamily="2" charset="2"/>
              <a:buChar char="§"/>
            </a:pPr>
            <a:r>
              <a:rPr lang="en-US" sz="2400" dirty="0">
                <a:latin typeface="Abadi" panose="020B0604020104020204" pitchFamily="34" charset="0"/>
              </a:rPr>
              <a:t>Market stakeholders interested in understanding the characteristics and marketability of different crops.</a:t>
            </a:r>
            <a:endParaRPr lang="en-IN" sz="2400" dirty="0">
              <a:latin typeface="Abadi" panose="020B0604020104020204" pitchFamily="34" charset="0"/>
            </a:endParaRPr>
          </a:p>
        </p:txBody>
      </p:sp>
      <p:sp>
        <p:nvSpPr>
          <p:cNvPr id="7" name="TextBox 6">
            <a:extLst>
              <a:ext uri="{FF2B5EF4-FFF2-40B4-BE49-F238E27FC236}">
                <a16:creationId xmlns:a16="http://schemas.microsoft.com/office/drawing/2014/main" id="{E4EDF49C-70FA-284F-E529-3C64D46FEA52}"/>
              </a:ext>
            </a:extLst>
          </p:cNvPr>
          <p:cNvSpPr txBox="1"/>
          <p:nvPr/>
        </p:nvSpPr>
        <p:spPr>
          <a:xfrm>
            <a:off x="261617" y="534519"/>
            <a:ext cx="10528301" cy="646331"/>
          </a:xfrm>
          <a:prstGeom prst="rect">
            <a:avLst/>
          </a:prstGeom>
          <a:noFill/>
        </p:spPr>
        <p:txBody>
          <a:bodyPr wrap="square">
            <a:spAutoFit/>
          </a:bodyPr>
          <a:lstStyle/>
          <a:p>
            <a:r>
              <a:rPr lang="en-US" sz="3600" dirty="0">
                <a:latin typeface="Arial Rounded MT Bold" panose="020F0704030504030204" pitchFamily="34" charset="0"/>
              </a:rPr>
              <a:t>Audience Engagement and Real-Time Updates</a:t>
            </a:r>
            <a:endParaRPr lang="en-IN" sz="3600" dirty="0">
              <a:latin typeface="Arial Rounded MT Bold" panose="020F0704030504030204" pitchFamily="34" charset="0"/>
            </a:endParaRPr>
          </a:p>
        </p:txBody>
      </p:sp>
      <p:pic>
        <p:nvPicPr>
          <p:cNvPr id="8" name="Picture 4" descr="Agriculture Icon, Transparent Agriculture.PNG Images &amp; Vector ...">
            <a:extLst>
              <a:ext uri="{FF2B5EF4-FFF2-40B4-BE49-F238E27FC236}">
                <a16:creationId xmlns:a16="http://schemas.microsoft.com/office/drawing/2014/main" id="{8BEF79F9-8DDA-26C4-765F-32D0A63F19B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33425" y="460336"/>
            <a:ext cx="600764" cy="6007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D64ED7-BDDB-B467-65A5-3B0F6E8D954A}"/>
              </a:ext>
            </a:extLst>
          </p:cNvPr>
          <p:cNvSpPr txBox="1"/>
          <p:nvPr/>
        </p:nvSpPr>
        <p:spPr>
          <a:xfrm>
            <a:off x="261617" y="4517021"/>
            <a:ext cx="11367824" cy="1880643"/>
          </a:xfrm>
          <a:prstGeom prst="rect">
            <a:avLst/>
          </a:prstGeom>
          <a:noFill/>
        </p:spPr>
        <p:txBody>
          <a:bodyPr wrap="square">
            <a:spAutoFit/>
          </a:bodyPr>
          <a:lstStyle/>
          <a:p>
            <a:pPr>
              <a:lnSpc>
                <a:spcPct val="150000"/>
              </a:lnSpc>
            </a:pPr>
            <a:r>
              <a:rPr lang="en-US" sz="3200" dirty="0">
                <a:latin typeface="Arial Rounded MT Bold" panose="020F0704030504030204" pitchFamily="34" charset="0"/>
              </a:rPr>
              <a:t>Real-Time Updates: </a:t>
            </a:r>
          </a:p>
          <a:p>
            <a:pPr>
              <a:lnSpc>
                <a:spcPct val="150000"/>
              </a:lnSpc>
            </a:pPr>
            <a:r>
              <a:rPr lang="en-US" sz="2400" dirty="0">
                <a:latin typeface="Abadi" panose="020B0604020104020204" pitchFamily="34" charset="0"/>
              </a:rPr>
              <a:t>The interface is designed to accommodate updates and additions to crop information as new data becomes available, ensuring its ongoing relevance and usefulness.</a:t>
            </a:r>
            <a:endParaRPr lang="en-IN" sz="2400" dirty="0">
              <a:latin typeface="Abadi" panose="020B0604020104020204" pitchFamily="34" charset="0"/>
            </a:endParaRPr>
          </a:p>
        </p:txBody>
      </p:sp>
      <p:pic>
        <p:nvPicPr>
          <p:cNvPr id="5122" name="Picture 2">
            <a:extLst>
              <a:ext uri="{FF2B5EF4-FFF2-40B4-BE49-F238E27FC236}">
                <a16:creationId xmlns:a16="http://schemas.microsoft.com/office/drawing/2014/main" id="{7AF4AC93-724F-CD2F-B895-BE2A9E84C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0186" y="3557889"/>
            <a:ext cx="2071814" cy="18521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581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1618" y="1180850"/>
            <a:ext cx="10972571" cy="5324535"/>
          </a:xfrm>
          <a:prstGeom prst="rect">
            <a:avLst/>
          </a:prstGeom>
        </p:spPr>
        <p:txBody>
          <a:bodyPr wrap="square">
            <a:spAutoFit/>
          </a:bodyPr>
          <a:lstStyle/>
          <a:p>
            <a:pPr marL="342900" indent="-342900">
              <a:buFont typeface="Wingdings" panose="05000000000000000000" pitchFamily="2" charset="2"/>
              <a:buChar char="§"/>
            </a:pPr>
            <a:r>
              <a:rPr lang="en-US" sz="2000" dirty="0">
                <a:solidFill>
                  <a:srgbClr val="00B050"/>
                </a:solidFill>
                <a:latin typeface="Abadi" panose="020B0604020104020204" pitchFamily="34" charset="0"/>
              </a:rPr>
              <a:t>Input Parameters: </a:t>
            </a:r>
            <a:r>
              <a:rPr lang="en-US" sz="2000" dirty="0">
                <a:latin typeface="Abadi" panose="020B0604020104020204" pitchFamily="34" charset="0"/>
              </a:rPr>
              <a:t>Users provide local climate data (temperature, precipitation) and soil type information.</a:t>
            </a:r>
          </a:p>
          <a:p>
            <a:pPr marL="342900" indent="-342900">
              <a:buFont typeface="Wingdings" panose="05000000000000000000" pitchFamily="2" charset="2"/>
              <a:buChar char="§"/>
            </a:pPr>
            <a:endParaRPr lang="en-US" sz="2000" dirty="0">
              <a:latin typeface="Abadi" panose="020B0604020104020204" pitchFamily="34" charset="0"/>
            </a:endParaRPr>
          </a:p>
          <a:p>
            <a:pPr marL="342900" indent="-342900">
              <a:buFont typeface="Wingdings" panose="05000000000000000000" pitchFamily="2" charset="2"/>
              <a:buChar char="§"/>
            </a:pPr>
            <a:r>
              <a:rPr lang="en-US" sz="2000" dirty="0">
                <a:solidFill>
                  <a:srgbClr val="00B050"/>
                </a:solidFill>
                <a:latin typeface="Abadi" panose="020B0604020104020204" pitchFamily="34" charset="0"/>
              </a:rPr>
              <a:t>Analysis: </a:t>
            </a:r>
            <a:r>
              <a:rPr lang="en-US" sz="2000" dirty="0">
                <a:latin typeface="Abadi" panose="020B0604020104020204" pitchFamily="34" charset="0"/>
              </a:rPr>
              <a:t>The interface employs algorithms to analyze these parameters against a database of crop requirements and environmental tolerances.</a:t>
            </a:r>
          </a:p>
          <a:p>
            <a:pPr marL="342900" indent="-342900">
              <a:buFont typeface="Wingdings" panose="05000000000000000000" pitchFamily="2" charset="2"/>
              <a:buChar char="§"/>
            </a:pPr>
            <a:endParaRPr lang="en-US" sz="2000" dirty="0">
              <a:latin typeface="Abadi" panose="020B0604020104020204" pitchFamily="34" charset="0"/>
            </a:endParaRPr>
          </a:p>
          <a:p>
            <a:pPr marL="342900" indent="-342900">
              <a:buFont typeface="Wingdings" panose="05000000000000000000" pitchFamily="2" charset="2"/>
              <a:buChar char="§"/>
            </a:pPr>
            <a:r>
              <a:rPr lang="en-US" sz="2000" dirty="0">
                <a:solidFill>
                  <a:srgbClr val="00B050"/>
                </a:solidFill>
                <a:latin typeface="Abadi" panose="020B0604020104020204" pitchFamily="34" charset="0"/>
              </a:rPr>
              <a:t>Crop Recommendations: </a:t>
            </a:r>
            <a:r>
              <a:rPr lang="en-US" sz="2000" dirty="0">
                <a:latin typeface="Abadi" panose="020B0604020104020204" pitchFamily="34" charset="0"/>
              </a:rPr>
              <a:t>Based on the analysis, the interface suggests suitable crops for cultivation in the user's area.</a:t>
            </a:r>
          </a:p>
          <a:p>
            <a:pPr marL="342900" indent="-342900">
              <a:buFont typeface="Wingdings" panose="05000000000000000000" pitchFamily="2" charset="2"/>
              <a:buChar char="§"/>
            </a:pPr>
            <a:endParaRPr lang="en-US" sz="2000" dirty="0">
              <a:latin typeface="Abadi" panose="020B0604020104020204" pitchFamily="34" charset="0"/>
            </a:endParaRPr>
          </a:p>
          <a:p>
            <a:pPr marL="342900" indent="-342900">
              <a:buFont typeface="Wingdings" panose="05000000000000000000" pitchFamily="2" charset="2"/>
              <a:buChar char="§"/>
            </a:pPr>
            <a:r>
              <a:rPr lang="en-US" sz="2000" dirty="0">
                <a:solidFill>
                  <a:srgbClr val="00B050"/>
                </a:solidFill>
                <a:latin typeface="Abadi" panose="020B0604020104020204" pitchFamily="34" charset="0"/>
              </a:rPr>
              <a:t>Decision Support: </a:t>
            </a:r>
            <a:r>
              <a:rPr lang="en-US" sz="2000" dirty="0">
                <a:latin typeface="Abadi" panose="020B0604020104020204" pitchFamily="34" charset="0"/>
              </a:rPr>
              <a:t>This helps users make informed decisions, optimizing agricultural productivity and resilience to environmental variability.</a:t>
            </a:r>
          </a:p>
          <a:p>
            <a:pPr marL="342900" indent="-342900">
              <a:buFont typeface="Wingdings" panose="05000000000000000000" pitchFamily="2" charset="2"/>
              <a:buChar char="§"/>
            </a:pPr>
            <a:endParaRPr lang="en-US" sz="2000" dirty="0">
              <a:latin typeface="Abadi" panose="020B0604020104020204" pitchFamily="34" charset="0"/>
            </a:endParaRPr>
          </a:p>
          <a:p>
            <a:pPr marL="342900" indent="-342900">
              <a:buFont typeface="Wingdings" panose="05000000000000000000" pitchFamily="2" charset="2"/>
              <a:buChar char="§"/>
            </a:pPr>
            <a:r>
              <a:rPr lang="en-US" sz="2000" dirty="0">
                <a:solidFill>
                  <a:srgbClr val="00B050"/>
                </a:solidFill>
                <a:latin typeface="Abadi" panose="020B0604020104020204" pitchFamily="34" charset="0"/>
              </a:rPr>
              <a:t>Accessibility: </a:t>
            </a:r>
            <a:r>
              <a:rPr lang="en-US" sz="2000" dirty="0">
                <a:latin typeface="Abadi" panose="020B0604020104020204" pitchFamily="34" charset="0"/>
              </a:rPr>
              <a:t>The interface is designed to be user-friendly, accommodating users with varying levels of technological proficiency.</a:t>
            </a:r>
          </a:p>
          <a:p>
            <a:pPr marL="342900" indent="-342900">
              <a:buFont typeface="Wingdings" panose="05000000000000000000" pitchFamily="2" charset="2"/>
              <a:buChar char="§"/>
            </a:pPr>
            <a:endParaRPr lang="en-US" sz="2000" dirty="0">
              <a:latin typeface="Abadi" panose="020B0604020104020204" pitchFamily="34" charset="0"/>
            </a:endParaRPr>
          </a:p>
          <a:p>
            <a:pPr marL="342900" indent="-342900">
              <a:buFont typeface="Wingdings" panose="05000000000000000000" pitchFamily="2" charset="2"/>
              <a:buChar char="§"/>
            </a:pPr>
            <a:r>
              <a:rPr lang="en-US" sz="2000" dirty="0">
                <a:solidFill>
                  <a:srgbClr val="00B050"/>
                </a:solidFill>
                <a:latin typeface="Abadi" panose="020B0604020104020204" pitchFamily="34" charset="0"/>
              </a:rPr>
              <a:t>Continuous Improvement: </a:t>
            </a:r>
            <a:r>
              <a:rPr lang="en-US" sz="2000" dirty="0">
                <a:latin typeface="Abadi" panose="020B0604020104020204" pitchFamily="34" charset="0"/>
              </a:rPr>
              <a:t>Feedback mechanisms allow for ongoing refinement, ensuring the recommendations remain accurate and relevant over time.</a:t>
            </a:r>
          </a:p>
        </p:txBody>
      </p:sp>
      <p:sp>
        <p:nvSpPr>
          <p:cNvPr id="7" name="TextBox 6">
            <a:extLst>
              <a:ext uri="{FF2B5EF4-FFF2-40B4-BE49-F238E27FC236}">
                <a16:creationId xmlns:a16="http://schemas.microsoft.com/office/drawing/2014/main" id="{E4EDF49C-70FA-284F-E529-3C64D46FEA52}"/>
              </a:ext>
            </a:extLst>
          </p:cNvPr>
          <p:cNvSpPr txBox="1"/>
          <p:nvPr/>
        </p:nvSpPr>
        <p:spPr>
          <a:xfrm>
            <a:off x="261617" y="534519"/>
            <a:ext cx="10528301" cy="646331"/>
          </a:xfrm>
          <a:prstGeom prst="rect">
            <a:avLst/>
          </a:prstGeom>
          <a:noFill/>
        </p:spPr>
        <p:txBody>
          <a:bodyPr wrap="square">
            <a:spAutoFit/>
          </a:bodyPr>
          <a:lstStyle/>
          <a:p>
            <a:r>
              <a:rPr lang="en-US" sz="3600" dirty="0">
                <a:latin typeface="Arial Rounded MT Bold" panose="020F0704030504030204" pitchFamily="34" charset="0"/>
              </a:rPr>
              <a:t>Suitable Crops For Growing User Interface</a:t>
            </a:r>
            <a:endParaRPr lang="en-IN" sz="3600" dirty="0">
              <a:latin typeface="Arial Rounded MT Bold" panose="020F0704030504030204" pitchFamily="34" charset="0"/>
            </a:endParaRPr>
          </a:p>
        </p:txBody>
      </p:sp>
      <p:pic>
        <p:nvPicPr>
          <p:cNvPr id="8" name="Picture 4" descr="Agriculture Icon, Transparent Agriculture.PNG Images &amp; Vector ...">
            <a:extLst>
              <a:ext uri="{FF2B5EF4-FFF2-40B4-BE49-F238E27FC236}">
                <a16:creationId xmlns:a16="http://schemas.microsoft.com/office/drawing/2014/main" id="{8BEF79F9-8DDA-26C4-765F-32D0A63F19B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66366" y="439583"/>
            <a:ext cx="600764" cy="600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491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1617" y="1285513"/>
            <a:ext cx="10574023" cy="5016758"/>
          </a:xfrm>
          <a:prstGeom prst="rect">
            <a:avLst/>
          </a:prstGeom>
        </p:spPr>
        <p:txBody>
          <a:bodyPr wrap="square">
            <a:spAutoFit/>
          </a:bodyPr>
          <a:lstStyle/>
          <a:p>
            <a:pPr marL="342900" indent="-342900">
              <a:buFont typeface="Wingdings" panose="05000000000000000000" pitchFamily="2" charset="2"/>
              <a:buChar char="§"/>
            </a:pPr>
            <a:r>
              <a:rPr lang="en-US" sz="2000" b="1" dirty="0">
                <a:solidFill>
                  <a:srgbClr val="00B050"/>
                </a:solidFill>
                <a:latin typeface="Abadi" panose="020B0604020104020204" pitchFamily="34" charset="0"/>
              </a:rPr>
              <a:t>Data Enrichment: </a:t>
            </a:r>
            <a:r>
              <a:rPr lang="en-US" sz="2000" dirty="0">
                <a:latin typeface="Abadi" panose="020B0604020104020204" pitchFamily="34" charset="0"/>
              </a:rPr>
              <a:t>Continuously integrate new data sources to enrich the dataset.</a:t>
            </a:r>
          </a:p>
          <a:p>
            <a:pPr marL="342900" indent="-342900">
              <a:buFont typeface="Wingdings" panose="05000000000000000000" pitchFamily="2" charset="2"/>
              <a:buChar char="§"/>
            </a:pPr>
            <a:endParaRPr lang="en-US" sz="2000" b="1" dirty="0">
              <a:latin typeface="Abadi" panose="020B0604020104020204" pitchFamily="34" charset="0"/>
            </a:endParaRPr>
          </a:p>
          <a:p>
            <a:pPr marL="342900" indent="-342900">
              <a:buFont typeface="Wingdings" panose="05000000000000000000" pitchFamily="2" charset="2"/>
              <a:buChar char="§"/>
            </a:pPr>
            <a:r>
              <a:rPr lang="en-US" sz="2000" b="1" dirty="0">
                <a:solidFill>
                  <a:srgbClr val="00B050"/>
                </a:solidFill>
                <a:latin typeface="Abadi" panose="020B0604020104020204" pitchFamily="34" charset="0"/>
              </a:rPr>
              <a:t>Advanced Analytics: </a:t>
            </a:r>
            <a:r>
              <a:rPr lang="en-US" sz="2000" dirty="0">
                <a:latin typeface="Abadi" panose="020B0604020104020204" pitchFamily="34" charset="0"/>
              </a:rPr>
              <a:t>Explore more sophisticated techniques for deeper insights.</a:t>
            </a:r>
          </a:p>
          <a:p>
            <a:pPr marL="342900" indent="-342900">
              <a:buFont typeface="Wingdings" panose="05000000000000000000" pitchFamily="2" charset="2"/>
              <a:buChar char="§"/>
            </a:pPr>
            <a:endParaRPr lang="en-US" sz="2000" dirty="0">
              <a:latin typeface="Abadi" panose="020B0604020104020204" pitchFamily="34" charset="0"/>
            </a:endParaRPr>
          </a:p>
          <a:p>
            <a:pPr marL="342900" indent="-342900">
              <a:buFont typeface="Wingdings" panose="05000000000000000000" pitchFamily="2" charset="2"/>
              <a:buChar char="§"/>
            </a:pPr>
            <a:r>
              <a:rPr lang="en-US" sz="2000" b="1" dirty="0">
                <a:solidFill>
                  <a:srgbClr val="00B050"/>
                </a:solidFill>
                <a:latin typeface="Abadi" panose="020B0604020104020204" pitchFamily="34" charset="0"/>
              </a:rPr>
              <a:t>Geospatial Analysis: </a:t>
            </a:r>
            <a:r>
              <a:rPr lang="en-US" sz="2000" dirty="0">
                <a:latin typeface="Abadi" panose="020B0604020104020204" pitchFamily="34" charset="0"/>
              </a:rPr>
              <a:t>Incorporate mapping and spatial analysis for regional insights.</a:t>
            </a:r>
          </a:p>
          <a:p>
            <a:pPr marL="342900" indent="-342900">
              <a:buFont typeface="Wingdings" panose="05000000000000000000" pitchFamily="2" charset="2"/>
              <a:buChar char="§"/>
            </a:pPr>
            <a:endParaRPr lang="en-US" sz="2000" dirty="0">
              <a:latin typeface="Abadi" panose="020B0604020104020204" pitchFamily="34" charset="0"/>
            </a:endParaRPr>
          </a:p>
          <a:p>
            <a:pPr marL="342900" indent="-342900">
              <a:buFont typeface="Wingdings" panose="05000000000000000000" pitchFamily="2" charset="2"/>
              <a:buChar char="§"/>
            </a:pPr>
            <a:r>
              <a:rPr lang="en-US" sz="2000" b="1" dirty="0">
                <a:solidFill>
                  <a:srgbClr val="00B050"/>
                </a:solidFill>
                <a:latin typeface="Abadi" panose="020B0604020104020204" pitchFamily="34" charset="0"/>
              </a:rPr>
              <a:t>Enhanced User Interfaces: </a:t>
            </a:r>
            <a:r>
              <a:rPr lang="en-US" sz="2000" dirty="0">
                <a:latin typeface="Abadi" panose="020B0604020104020204" pitchFamily="34" charset="0"/>
              </a:rPr>
              <a:t>Improve usability and functionality based on user feedback.</a:t>
            </a:r>
          </a:p>
          <a:p>
            <a:pPr marL="342900" indent="-342900">
              <a:buFont typeface="Wingdings" panose="05000000000000000000" pitchFamily="2" charset="2"/>
              <a:buChar char="§"/>
            </a:pPr>
            <a:endParaRPr lang="en-US" sz="2000" b="1" dirty="0">
              <a:latin typeface="Abadi" panose="020B0604020104020204" pitchFamily="34" charset="0"/>
            </a:endParaRPr>
          </a:p>
          <a:p>
            <a:pPr marL="342900" indent="-342900">
              <a:buFont typeface="Wingdings" panose="05000000000000000000" pitchFamily="2" charset="2"/>
              <a:buChar char="§"/>
            </a:pPr>
            <a:r>
              <a:rPr lang="en-US" sz="2000" b="1" dirty="0">
                <a:solidFill>
                  <a:srgbClr val="00B050"/>
                </a:solidFill>
                <a:latin typeface="Abadi" panose="020B0604020104020204" pitchFamily="34" charset="0"/>
              </a:rPr>
              <a:t>Integration with IoT: </a:t>
            </a:r>
            <a:r>
              <a:rPr lang="en-US" sz="2000" dirty="0">
                <a:latin typeface="Abadi" panose="020B0604020104020204" pitchFamily="34" charset="0"/>
              </a:rPr>
              <a:t>Explore connecting with IoT devices for real-time data.</a:t>
            </a:r>
          </a:p>
          <a:p>
            <a:pPr marL="342900" indent="-342900">
              <a:buFont typeface="Wingdings" panose="05000000000000000000" pitchFamily="2" charset="2"/>
              <a:buChar char="§"/>
            </a:pPr>
            <a:endParaRPr lang="en-US" sz="2000" dirty="0">
              <a:solidFill>
                <a:srgbClr val="00B050"/>
              </a:solidFill>
              <a:latin typeface="Abadi" panose="020B0604020104020204" pitchFamily="34" charset="0"/>
            </a:endParaRPr>
          </a:p>
          <a:p>
            <a:pPr marL="342900" indent="-342900">
              <a:buFont typeface="Wingdings" panose="05000000000000000000" pitchFamily="2" charset="2"/>
              <a:buChar char="§"/>
            </a:pPr>
            <a:r>
              <a:rPr lang="en-US" sz="2000" b="1" dirty="0">
                <a:solidFill>
                  <a:srgbClr val="00B050"/>
                </a:solidFill>
                <a:latin typeface="Abadi" panose="020B0604020104020204" pitchFamily="34" charset="0"/>
              </a:rPr>
              <a:t>Partnerships: </a:t>
            </a:r>
            <a:r>
              <a:rPr lang="en-US" sz="2000" dirty="0">
                <a:latin typeface="Abadi" panose="020B0604020104020204" pitchFamily="34" charset="0"/>
              </a:rPr>
              <a:t>Collaborate with stakeholders for resources and expertise.</a:t>
            </a:r>
          </a:p>
          <a:p>
            <a:pPr marL="342900" indent="-342900">
              <a:buFont typeface="Wingdings" panose="05000000000000000000" pitchFamily="2" charset="2"/>
              <a:buChar char="§"/>
            </a:pPr>
            <a:endParaRPr lang="en-US" sz="2000" dirty="0">
              <a:latin typeface="Abadi" panose="020B0604020104020204" pitchFamily="34" charset="0"/>
            </a:endParaRPr>
          </a:p>
          <a:p>
            <a:pPr marL="342900" indent="-342900">
              <a:buFont typeface="Wingdings" panose="05000000000000000000" pitchFamily="2" charset="2"/>
              <a:buChar char="§"/>
            </a:pPr>
            <a:r>
              <a:rPr lang="en-US" sz="2000" b="1" dirty="0">
                <a:solidFill>
                  <a:srgbClr val="00B050"/>
                </a:solidFill>
                <a:latin typeface="Abadi" panose="020B0604020104020204" pitchFamily="34" charset="0"/>
              </a:rPr>
              <a:t>Scalability and Accessibility: </a:t>
            </a:r>
            <a:r>
              <a:rPr lang="en-US" sz="2000" dirty="0">
                <a:latin typeface="Abadi" panose="020B0604020104020204" pitchFamily="34" charset="0"/>
              </a:rPr>
              <a:t>Ensure the platform can grow and reach more users.</a:t>
            </a:r>
          </a:p>
          <a:p>
            <a:pPr marL="342900" indent="-342900">
              <a:buFont typeface="Wingdings" panose="05000000000000000000" pitchFamily="2" charset="2"/>
              <a:buChar char="§"/>
            </a:pPr>
            <a:endParaRPr lang="en-US" sz="2000" dirty="0">
              <a:latin typeface="Abadi" panose="020B0604020104020204" pitchFamily="34" charset="0"/>
            </a:endParaRPr>
          </a:p>
          <a:p>
            <a:pPr marL="342900" indent="-342900">
              <a:buFont typeface="Wingdings" panose="05000000000000000000" pitchFamily="2" charset="2"/>
              <a:buChar char="§"/>
            </a:pPr>
            <a:r>
              <a:rPr lang="en-US" sz="2000" b="1" dirty="0">
                <a:solidFill>
                  <a:srgbClr val="00B050"/>
                </a:solidFill>
                <a:latin typeface="Abadi" panose="020B0604020104020204" pitchFamily="34" charset="0"/>
              </a:rPr>
              <a:t>Community Engagement: </a:t>
            </a:r>
            <a:r>
              <a:rPr lang="en-US" sz="2000" dirty="0">
                <a:latin typeface="Abadi" panose="020B0604020104020204" pitchFamily="34" charset="0"/>
              </a:rPr>
              <a:t>Foster collaboration and knowledge-sharing within the agricultural community.</a:t>
            </a:r>
            <a:endParaRPr lang="en-IN" sz="2000" dirty="0">
              <a:latin typeface="Abadi" panose="020B0604020104020204" pitchFamily="34" charset="0"/>
            </a:endParaRPr>
          </a:p>
        </p:txBody>
      </p:sp>
      <p:sp>
        <p:nvSpPr>
          <p:cNvPr id="7" name="TextBox 6">
            <a:extLst>
              <a:ext uri="{FF2B5EF4-FFF2-40B4-BE49-F238E27FC236}">
                <a16:creationId xmlns:a16="http://schemas.microsoft.com/office/drawing/2014/main" id="{E4EDF49C-70FA-284F-E529-3C64D46FEA52}"/>
              </a:ext>
            </a:extLst>
          </p:cNvPr>
          <p:cNvSpPr txBox="1"/>
          <p:nvPr/>
        </p:nvSpPr>
        <p:spPr>
          <a:xfrm>
            <a:off x="261618" y="534519"/>
            <a:ext cx="4044376" cy="646331"/>
          </a:xfrm>
          <a:prstGeom prst="rect">
            <a:avLst/>
          </a:prstGeom>
          <a:noFill/>
        </p:spPr>
        <p:txBody>
          <a:bodyPr wrap="square">
            <a:spAutoFit/>
          </a:bodyPr>
          <a:lstStyle/>
          <a:p>
            <a:r>
              <a:rPr lang="en-US" sz="3600" dirty="0">
                <a:latin typeface="Arial Rounded MT Bold" panose="020F0704030504030204" pitchFamily="34" charset="0"/>
              </a:rPr>
              <a:t>Future Directions</a:t>
            </a:r>
            <a:endParaRPr lang="en-IN" sz="3600" dirty="0">
              <a:latin typeface="Arial Rounded MT Bold" panose="020F0704030504030204" pitchFamily="34" charset="0"/>
            </a:endParaRPr>
          </a:p>
        </p:txBody>
      </p:sp>
      <p:pic>
        <p:nvPicPr>
          <p:cNvPr id="8" name="Picture 4" descr="Agriculture Icon, Transparent Agriculture.PNG Images &amp; Vector ...">
            <a:extLst>
              <a:ext uri="{FF2B5EF4-FFF2-40B4-BE49-F238E27FC236}">
                <a16:creationId xmlns:a16="http://schemas.microsoft.com/office/drawing/2014/main" id="{8BEF79F9-8DDA-26C4-765F-32D0A63F19B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2842" y="429856"/>
            <a:ext cx="600764" cy="60076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ree photo india republic day national celebration in 3d style">
            <a:extLst>
              <a:ext uri="{FF2B5EF4-FFF2-40B4-BE49-F238E27FC236}">
                <a16:creationId xmlns:a16="http://schemas.microsoft.com/office/drawing/2014/main" id="{B92728E4-2CA8-8C33-885B-701C98B59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5523" y="1676147"/>
            <a:ext cx="2004860" cy="35057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631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4784" y="2153711"/>
            <a:ext cx="10642433" cy="4101572"/>
          </a:xfrm>
          <a:prstGeom prst="rect">
            <a:avLst/>
          </a:prstGeom>
        </p:spPr>
        <p:txBody>
          <a:bodyPr wrap="square">
            <a:spAutoFit/>
          </a:bodyPr>
          <a:lstStyle/>
          <a:p>
            <a:pPr algn="just">
              <a:lnSpc>
                <a:spcPct val="150000"/>
              </a:lnSpc>
            </a:pPr>
            <a:r>
              <a:rPr lang="en-US" sz="2200" dirty="0">
                <a:latin typeface="Abadi" panose="020B0604020104020204" pitchFamily="34" charset="0"/>
              </a:rPr>
              <a:t>In conclusion, the Indian Agricultural Analysis project has successfully dissected the complexities of India's agricultural landscape. By meticulously analyzing data and developing intuitive interfaces, the project has provided stakeholders with actionable insights to enhance decision-making processes. From aiding farmers in crop selection to assisting policymakers in crafting effective agricultural strategies, the project's impact spans across various sectors. Moving forward, the project's dedication to continuous improvement ensures its pivotal role in driving positive change and innovation within India's agriculture industry.</a:t>
            </a:r>
            <a:endParaRPr lang="en-IN" sz="2200" dirty="0">
              <a:latin typeface="Abadi" panose="020B0604020104020204" pitchFamily="34" charset="0"/>
            </a:endParaRPr>
          </a:p>
        </p:txBody>
      </p:sp>
      <p:sp>
        <p:nvSpPr>
          <p:cNvPr id="7" name="TextBox 6">
            <a:extLst>
              <a:ext uri="{FF2B5EF4-FFF2-40B4-BE49-F238E27FC236}">
                <a16:creationId xmlns:a16="http://schemas.microsoft.com/office/drawing/2014/main" id="{E4EDF49C-70FA-284F-E529-3C64D46FEA52}"/>
              </a:ext>
            </a:extLst>
          </p:cNvPr>
          <p:cNvSpPr txBox="1"/>
          <p:nvPr/>
        </p:nvSpPr>
        <p:spPr>
          <a:xfrm>
            <a:off x="774783" y="1628065"/>
            <a:ext cx="2716562" cy="646331"/>
          </a:xfrm>
          <a:prstGeom prst="rect">
            <a:avLst/>
          </a:prstGeom>
          <a:noFill/>
        </p:spPr>
        <p:txBody>
          <a:bodyPr wrap="square">
            <a:spAutoFit/>
          </a:bodyPr>
          <a:lstStyle/>
          <a:p>
            <a:r>
              <a:rPr lang="en-US" sz="3600" dirty="0">
                <a:latin typeface="Arial Rounded MT Bold" panose="020F0704030504030204" pitchFamily="34" charset="0"/>
              </a:rPr>
              <a:t>Conclusion</a:t>
            </a:r>
            <a:endParaRPr lang="en-IN" sz="3600" dirty="0">
              <a:latin typeface="Arial Rounded MT Bold" panose="020F0704030504030204" pitchFamily="34" charset="0"/>
            </a:endParaRPr>
          </a:p>
        </p:txBody>
      </p:sp>
      <p:pic>
        <p:nvPicPr>
          <p:cNvPr id="8" name="Picture 4" descr="Agriculture Icon, Transparent Agriculture.PNG Images &amp; Vector ...">
            <a:extLst>
              <a:ext uri="{FF2B5EF4-FFF2-40B4-BE49-F238E27FC236}">
                <a16:creationId xmlns:a16="http://schemas.microsoft.com/office/drawing/2014/main" id="{8BEF79F9-8DDA-26C4-765F-32D0A63F19B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7611" y="1552946"/>
            <a:ext cx="600764" cy="60076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BDB94244-659B-7363-1D81-26F0178A2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1679" y="5613657"/>
            <a:ext cx="2576870" cy="1258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02515FB-99E0-9A93-4F21-F3122DC721BC}"/>
              </a:ext>
            </a:extLst>
          </p:cNvPr>
          <p:cNvSpPr txBox="1"/>
          <p:nvPr/>
        </p:nvSpPr>
        <p:spPr>
          <a:xfrm>
            <a:off x="774783" y="253079"/>
            <a:ext cx="3019004" cy="646331"/>
          </a:xfrm>
          <a:prstGeom prst="rect">
            <a:avLst/>
          </a:prstGeom>
          <a:noFill/>
        </p:spPr>
        <p:txBody>
          <a:bodyPr wrap="square">
            <a:spAutoFit/>
          </a:bodyPr>
          <a:lstStyle/>
          <a:p>
            <a:r>
              <a:rPr lang="en-US" sz="3600" dirty="0">
                <a:latin typeface="Arial Rounded MT Bold" panose="020F0704030504030204" pitchFamily="34" charset="0"/>
              </a:rPr>
              <a:t>Website Link</a:t>
            </a:r>
            <a:endParaRPr lang="en-IN" sz="3600" dirty="0">
              <a:latin typeface="Arial Rounded MT Bold" panose="020F0704030504030204" pitchFamily="34" charset="0"/>
            </a:endParaRPr>
          </a:p>
        </p:txBody>
      </p:sp>
      <p:pic>
        <p:nvPicPr>
          <p:cNvPr id="5" name="Picture 4" descr="Agriculture Icon, Transparent Agriculture.PNG Images &amp; Vector ...">
            <a:extLst>
              <a:ext uri="{FF2B5EF4-FFF2-40B4-BE49-F238E27FC236}">
                <a16:creationId xmlns:a16="http://schemas.microsoft.com/office/drawing/2014/main" id="{7FBA0A61-B646-C6AB-D95E-21E5CE8194D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96632" y="159064"/>
            <a:ext cx="600764" cy="6007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AE24794-EE1C-931D-57AD-1D90960ACA33}"/>
              </a:ext>
            </a:extLst>
          </p:cNvPr>
          <p:cNvSpPr txBox="1"/>
          <p:nvPr/>
        </p:nvSpPr>
        <p:spPr>
          <a:xfrm>
            <a:off x="774783" y="1138048"/>
            <a:ext cx="2921849" cy="369332"/>
          </a:xfrm>
          <a:prstGeom prst="rect">
            <a:avLst/>
          </a:prstGeom>
          <a:noFill/>
        </p:spPr>
        <p:txBody>
          <a:bodyPr wrap="square">
            <a:spAutoFit/>
          </a:bodyPr>
          <a:lstStyle/>
          <a:p>
            <a:r>
              <a:rPr lang="en-IN" dirty="0">
                <a:solidFill>
                  <a:schemeClr val="accent5">
                    <a:lumMod val="75000"/>
                  </a:schemeClr>
                </a:solidFill>
                <a:hlinkClick r:id="rId4"/>
              </a:rPr>
              <a:t>http://192.168.37.111:5000/</a:t>
            </a:r>
            <a:endParaRPr lang="en-IN" dirty="0">
              <a:solidFill>
                <a:schemeClr val="accent5">
                  <a:lumMod val="75000"/>
                </a:schemeClr>
              </a:solidFill>
            </a:endParaRPr>
          </a:p>
        </p:txBody>
      </p:sp>
    </p:spTree>
    <p:extLst>
      <p:ext uri="{BB962C8B-B14F-4D97-AF65-F5344CB8AC3E}">
        <p14:creationId xmlns:p14="http://schemas.microsoft.com/office/powerpoint/2010/main" val="124119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92BA40-40B9-71AE-90C2-B9A65DA7362F}"/>
              </a:ext>
            </a:extLst>
          </p:cNvPr>
          <p:cNvSpPr txBox="1"/>
          <p:nvPr/>
        </p:nvSpPr>
        <p:spPr>
          <a:xfrm>
            <a:off x="3730801" y="2921168"/>
            <a:ext cx="4730398" cy="1015663"/>
          </a:xfrm>
          <a:prstGeom prst="rect">
            <a:avLst/>
          </a:prstGeom>
          <a:noFill/>
        </p:spPr>
        <p:txBody>
          <a:bodyPr wrap="none" rtlCol="0">
            <a:spAutoFit/>
          </a:bodyPr>
          <a:lstStyle/>
          <a:p>
            <a:r>
              <a:rPr lang="en-US" sz="6000" b="1" dirty="0">
                <a:latin typeface="Maiandra GD" panose="020E0502030308020204" pitchFamily="34" charset="0"/>
              </a:rPr>
              <a:t>THANK YOU</a:t>
            </a:r>
            <a:endParaRPr lang="en-IN" sz="6000" b="1" dirty="0">
              <a:latin typeface="Maiandra GD" panose="020E0502030308020204" pitchFamily="34" charset="0"/>
            </a:endParaRPr>
          </a:p>
        </p:txBody>
      </p:sp>
    </p:spTree>
    <p:extLst>
      <p:ext uri="{BB962C8B-B14F-4D97-AF65-F5344CB8AC3E}">
        <p14:creationId xmlns:p14="http://schemas.microsoft.com/office/powerpoint/2010/main" val="4040804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1A13281-0BAE-8E0B-4985-DF3A743D04B4}"/>
              </a:ext>
            </a:extLst>
          </p:cNvPr>
          <p:cNvSpPr txBox="1"/>
          <p:nvPr/>
        </p:nvSpPr>
        <p:spPr>
          <a:xfrm>
            <a:off x="1248860" y="1997839"/>
            <a:ext cx="9694280" cy="2862322"/>
          </a:xfrm>
          <a:prstGeom prst="rect">
            <a:avLst/>
          </a:prstGeom>
          <a:noFill/>
        </p:spPr>
        <p:txBody>
          <a:bodyPr wrap="square">
            <a:spAutoFit/>
          </a:bodyPr>
          <a:lstStyle/>
          <a:p>
            <a:pPr algn="ctr"/>
            <a:r>
              <a:rPr lang="en-IN" sz="9000" b="1" dirty="0">
                <a:ln w="12700">
                  <a:solidFill>
                    <a:schemeClr val="accent6">
                      <a:lumMod val="75000"/>
                    </a:schemeClr>
                  </a:solidFill>
                  <a:prstDash val="solid"/>
                </a:ln>
                <a:effectLst>
                  <a:outerShdw dist="38100" dir="2640000" algn="bl" rotWithShape="0">
                    <a:schemeClr val="tx2">
                      <a:lumMod val="75000"/>
                    </a:schemeClr>
                  </a:outerShdw>
                  <a:reflection blurRad="6350" stA="55000" endA="300" endPos="45500" dir="5400000" sy="-100000" algn="bl" rotWithShape="0"/>
                </a:effectLst>
                <a:latin typeface="Berlin Sans FB Demi" panose="020E0802020502020306" pitchFamily="34" charset="0"/>
              </a:rPr>
              <a:t>Indian Agriculture Analysis</a:t>
            </a:r>
          </a:p>
        </p:txBody>
      </p:sp>
      <p:sp>
        <p:nvSpPr>
          <p:cNvPr id="19" name="TextBox 18">
            <a:extLst>
              <a:ext uri="{FF2B5EF4-FFF2-40B4-BE49-F238E27FC236}">
                <a16:creationId xmlns:a16="http://schemas.microsoft.com/office/drawing/2014/main" id="{AC15F904-AB06-EDFD-0270-2A5D84B5BE26}"/>
              </a:ext>
            </a:extLst>
          </p:cNvPr>
          <p:cNvSpPr txBox="1"/>
          <p:nvPr/>
        </p:nvSpPr>
        <p:spPr>
          <a:xfrm>
            <a:off x="784667" y="1997839"/>
            <a:ext cx="10622665" cy="2985433"/>
          </a:xfrm>
          <a:prstGeom prst="rect">
            <a:avLst/>
          </a:prstGeom>
          <a:noFill/>
        </p:spPr>
        <p:txBody>
          <a:bodyPr wrap="square">
            <a:spAutoFit/>
          </a:bodyPr>
          <a:lstStyle/>
          <a:p>
            <a:pPr algn="ctr"/>
            <a:r>
              <a:rPr lang="en-IN" sz="9400" b="1" dirty="0">
                <a:ln w="12700">
                  <a:solidFill>
                    <a:schemeClr val="accent6">
                      <a:lumMod val="75000"/>
                    </a:schemeClr>
                  </a:solidFill>
                  <a:prstDash val="solid"/>
                </a:ln>
                <a:solidFill>
                  <a:srgbClr val="30983A"/>
                </a:solidFill>
                <a:effectLst>
                  <a:outerShdw dist="38100" dir="2640000" algn="bl" rotWithShape="0">
                    <a:schemeClr val="tx2">
                      <a:lumMod val="75000"/>
                    </a:schemeClr>
                  </a:outerShdw>
                  <a:reflection blurRad="6350" stA="55000" endA="300" endPos="45500" dir="5400000" sy="-100000" algn="bl" rotWithShape="0"/>
                </a:effectLst>
                <a:latin typeface="Berlin Sans FB Demi" panose="020E0802020502020306" pitchFamily="34" charset="0"/>
              </a:rPr>
              <a:t>Indian Agriculture Analysis</a:t>
            </a:r>
          </a:p>
        </p:txBody>
      </p:sp>
    </p:spTree>
    <p:extLst>
      <p:ext uri="{BB962C8B-B14F-4D97-AF65-F5344CB8AC3E}">
        <p14:creationId xmlns:p14="http://schemas.microsoft.com/office/powerpoint/2010/main" val="2345624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F63BB0-9915-88B5-EFBB-F4A88AC4C64A}"/>
              </a:ext>
            </a:extLst>
          </p:cNvPr>
          <p:cNvSpPr txBox="1"/>
          <p:nvPr/>
        </p:nvSpPr>
        <p:spPr>
          <a:xfrm>
            <a:off x="398675" y="1511700"/>
            <a:ext cx="11394650" cy="2677656"/>
          </a:xfrm>
          <a:prstGeom prst="rect">
            <a:avLst/>
          </a:prstGeom>
          <a:noFill/>
        </p:spPr>
        <p:txBody>
          <a:bodyPr wrap="square" rtlCol="0">
            <a:spAutoFit/>
          </a:bodyPr>
          <a:lstStyle/>
          <a:p>
            <a:pPr algn="just">
              <a:buFont typeface="Arial" panose="020B0604020202020204" pitchFamily="34" charset="0"/>
              <a:buChar char="•"/>
            </a:pPr>
            <a:r>
              <a:rPr lang="en-US" sz="2400" b="0" i="0" dirty="0">
                <a:solidFill>
                  <a:srgbClr val="374151"/>
                </a:solidFill>
                <a:effectLst/>
                <a:latin typeface="Abadi" panose="020B0604020104020204" pitchFamily="34" charset="0"/>
              </a:rPr>
              <a:t>This project is a comprehensive analysis of Indian agriculture, undertaken collaboratively by our team.</a:t>
            </a:r>
          </a:p>
          <a:p>
            <a:pPr algn="just"/>
            <a:endParaRPr lang="en-US" sz="2400" b="0" i="0" dirty="0">
              <a:solidFill>
                <a:srgbClr val="374151"/>
              </a:solidFill>
              <a:effectLst/>
              <a:latin typeface="Abadi" panose="020B0604020104020204" pitchFamily="34" charset="0"/>
            </a:endParaRPr>
          </a:p>
          <a:p>
            <a:pPr algn="just">
              <a:buFont typeface="Arial" panose="020B0604020202020204" pitchFamily="34" charset="0"/>
              <a:buChar char="•"/>
            </a:pPr>
            <a:r>
              <a:rPr lang="en-US" sz="2400" b="0" i="0" dirty="0">
                <a:solidFill>
                  <a:srgbClr val="374151"/>
                </a:solidFill>
                <a:effectLst/>
                <a:latin typeface="Abadi" panose="020B0604020104020204" pitchFamily="34" charset="0"/>
              </a:rPr>
              <a:t>The significance lies in providing detailed insights for both the government and market stakeholders.</a:t>
            </a:r>
          </a:p>
          <a:p>
            <a:pPr algn="just"/>
            <a:endParaRPr lang="en-US" sz="2400" b="0" i="0" dirty="0">
              <a:solidFill>
                <a:srgbClr val="374151"/>
              </a:solidFill>
              <a:effectLst/>
              <a:latin typeface="Abadi" panose="020B0604020104020204" pitchFamily="34" charset="0"/>
            </a:endParaRPr>
          </a:p>
          <a:p>
            <a:pPr algn="just">
              <a:buFont typeface="Arial" panose="020B0604020202020204" pitchFamily="34" charset="0"/>
              <a:buChar char="•"/>
            </a:pPr>
            <a:r>
              <a:rPr lang="en-US" sz="2400" b="0" i="0" dirty="0">
                <a:solidFill>
                  <a:srgbClr val="374151"/>
                </a:solidFill>
                <a:effectLst/>
                <a:latin typeface="Abadi" panose="020B0604020104020204" pitchFamily="34" charset="0"/>
              </a:rPr>
              <a:t>All data has been collected from scratch, ensuring originality and accuracy.</a:t>
            </a:r>
          </a:p>
        </p:txBody>
      </p:sp>
      <p:sp>
        <p:nvSpPr>
          <p:cNvPr id="3" name="TextBox 2">
            <a:extLst>
              <a:ext uri="{FF2B5EF4-FFF2-40B4-BE49-F238E27FC236}">
                <a16:creationId xmlns:a16="http://schemas.microsoft.com/office/drawing/2014/main" id="{2AFCB8AA-A37C-AC27-60DB-DFAB82A99DA1}"/>
              </a:ext>
            </a:extLst>
          </p:cNvPr>
          <p:cNvSpPr txBox="1"/>
          <p:nvPr/>
        </p:nvSpPr>
        <p:spPr>
          <a:xfrm>
            <a:off x="398675" y="772633"/>
            <a:ext cx="3849131" cy="646331"/>
          </a:xfrm>
          <a:prstGeom prst="rect">
            <a:avLst/>
          </a:prstGeom>
          <a:noFill/>
        </p:spPr>
        <p:txBody>
          <a:bodyPr wrap="none" rtlCol="0">
            <a:spAutoFit/>
          </a:bodyPr>
          <a:lstStyle/>
          <a:p>
            <a:r>
              <a:rPr lang="en-US" sz="3600" b="1" dirty="0">
                <a:latin typeface="Arial Rounded MT Bold" panose="020F0704030504030204" pitchFamily="34" charset="0"/>
              </a:rPr>
              <a:t>INTRODUCTION</a:t>
            </a:r>
            <a:endParaRPr lang="en-IN" sz="3600" dirty="0">
              <a:latin typeface="Arial Rounded MT Bold" panose="020F0704030504030204" pitchFamily="34" charset="0"/>
            </a:endParaRPr>
          </a:p>
        </p:txBody>
      </p:sp>
      <p:pic>
        <p:nvPicPr>
          <p:cNvPr id="6" name="Picture 4" descr="Agriculture Icon, Transparent Agriculture.PNG Images &amp; Vector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45226" y="679897"/>
            <a:ext cx="600764" cy="6007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883B038-4DF1-7185-C360-52C5BF91D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4888" y="5346300"/>
            <a:ext cx="3347112" cy="21367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B2CFE66F-7C15-86B8-D706-6B3D96BB8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776" y="5346300"/>
            <a:ext cx="3347112" cy="21367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F8D09297-D203-9BE8-4C46-3B65543AD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3240" y="5346300"/>
            <a:ext cx="3347112" cy="21367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E7C5572-B563-0265-B4F3-A680AC9A6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872" y="5299225"/>
            <a:ext cx="3347112" cy="2136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094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3E6E5B-A536-BB41-EFD4-C5954A00F592}"/>
              </a:ext>
            </a:extLst>
          </p:cNvPr>
          <p:cNvSpPr txBox="1"/>
          <p:nvPr/>
        </p:nvSpPr>
        <p:spPr>
          <a:xfrm>
            <a:off x="924735" y="1737088"/>
            <a:ext cx="10342529" cy="1200329"/>
          </a:xfrm>
          <a:prstGeom prst="rect">
            <a:avLst/>
          </a:prstGeom>
          <a:noFill/>
        </p:spPr>
        <p:txBody>
          <a:bodyPr wrap="square">
            <a:spAutoFit/>
          </a:bodyPr>
          <a:lstStyle/>
          <a:p>
            <a:r>
              <a:rPr lang="en-US" sz="2400" dirty="0">
                <a:latin typeface="Abadi" panose="020B0604020104020204" pitchFamily="34" charset="0"/>
              </a:rPr>
              <a:t>Brief overview of the importance of agriculture in India</a:t>
            </a:r>
          </a:p>
          <a:p>
            <a:r>
              <a:rPr lang="en-US" sz="2400" dirty="0">
                <a:latin typeface="Abadi" panose="020B0604020104020204" pitchFamily="34" charset="0"/>
              </a:rPr>
              <a:t>Analyzing trends, diversity, and factors influencing agricultural decisions</a:t>
            </a:r>
          </a:p>
          <a:p>
            <a:r>
              <a:rPr lang="en-US" sz="2400" dirty="0">
                <a:latin typeface="Abadi" panose="020B0604020104020204" pitchFamily="34" charset="0"/>
              </a:rPr>
              <a:t>Creating an easy, user-friendly interface</a:t>
            </a:r>
            <a:endParaRPr lang="en-IN" sz="2400" dirty="0">
              <a:latin typeface="Abadi" panose="020B0604020104020204" pitchFamily="34" charset="0"/>
            </a:endParaRPr>
          </a:p>
        </p:txBody>
      </p:sp>
      <p:sp>
        <p:nvSpPr>
          <p:cNvPr id="5" name="TextBox 4">
            <a:extLst>
              <a:ext uri="{FF2B5EF4-FFF2-40B4-BE49-F238E27FC236}">
                <a16:creationId xmlns:a16="http://schemas.microsoft.com/office/drawing/2014/main" id="{43E0A3AD-E248-6364-88EF-B429806880DC}"/>
              </a:ext>
            </a:extLst>
          </p:cNvPr>
          <p:cNvSpPr txBox="1"/>
          <p:nvPr/>
        </p:nvSpPr>
        <p:spPr>
          <a:xfrm>
            <a:off x="924735" y="995512"/>
            <a:ext cx="4312283" cy="646331"/>
          </a:xfrm>
          <a:prstGeom prst="rect">
            <a:avLst/>
          </a:prstGeom>
          <a:noFill/>
        </p:spPr>
        <p:txBody>
          <a:bodyPr wrap="square">
            <a:spAutoFit/>
          </a:bodyPr>
          <a:lstStyle/>
          <a:p>
            <a:r>
              <a:rPr lang="en-US" sz="3600" dirty="0">
                <a:latin typeface="Arial Rounded MT Bold" panose="020F0704030504030204" pitchFamily="34" charset="0"/>
              </a:rPr>
              <a:t>Project Objectives</a:t>
            </a:r>
            <a:endParaRPr lang="en-IN" sz="3600" dirty="0">
              <a:latin typeface="Arial Rounded MT Bold" panose="020F0704030504030204" pitchFamily="34" charset="0"/>
            </a:endParaRPr>
          </a:p>
        </p:txBody>
      </p:sp>
      <p:pic>
        <p:nvPicPr>
          <p:cNvPr id="1028" name="Picture 4">
            <a:extLst>
              <a:ext uri="{FF2B5EF4-FFF2-40B4-BE49-F238E27FC236}">
                <a16:creationId xmlns:a16="http://schemas.microsoft.com/office/drawing/2014/main" id="{5F2EF737-8020-C0DA-0971-22D0491334B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63017" y="4796236"/>
            <a:ext cx="2912081" cy="26800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griculture Icon, Transparent Agriculture.PNG Images &amp; Vector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0933" y="900267"/>
            <a:ext cx="600764" cy="6007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A5D9E5-1540-0C6E-2C8A-4B4627E13542}"/>
              </a:ext>
            </a:extLst>
          </p:cNvPr>
          <p:cNvSpPr txBox="1"/>
          <p:nvPr/>
        </p:nvSpPr>
        <p:spPr>
          <a:xfrm>
            <a:off x="924735" y="3032662"/>
            <a:ext cx="3409950" cy="646331"/>
          </a:xfrm>
          <a:prstGeom prst="rect">
            <a:avLst/>
          </a:prstGeom>
          <a:noFill/>
        </p:spPr>
        <p:txBody>
          <a:bodyPr wrap="square">
            <a:spAutoFit/>
          </a:bodyPr>
          <a:lstStyle/>
          <a:p>
            <a:r>
              <a:rPr lang="en-US" sz="3600" b="0" i="0" dirty="0">
                <a:solidFill>
                  <a:srgbClr val="0D0D0D"/>
                </a:solidFill>
                <a:effectLst/>
                <a:highlight>
                  <a:srgbClr val="FFFFFF"/>
                </a:highlight>
                <a:latin typeface="Arial Rounded MT Bold" panose="020F0704030504030204" pitchFamily="34" charset="0"/>
              </a:rPr>
              <a:t>Data Overview</a:t>
            </a:r>
          </a:p>
        </p:txBody>
      </p:sp>
      <p:sp>
        <p:nvSpPr>
          <p:cNvPr id="8" name="TextBox 7">
            <a:extLst>
              <a:ext uri="{FF2B5EF4-FFF2-40B4-BE49-F238E27FC236}">
                <a16:creationId xmlns:a16="http://schemas.microsoft.com/office/drawing/2014/main" id="{9AE68612-3B26-E21D-090B-F4F269B2BE19}"/>
              </a:ext>
            </a:extLst>
          </p:cNvPr>
          <p:cNvSpPr txBox="1"/>
          <p:nvPr/>
        </p:nvSpPr>
        <p:spPr>
          <a:xfrm>
            <a:off x="924734" y="3774238"/>
            <a:ext cx="9926145" cy="1569660"/>
          </a:xfrm>
          <a:prstGeom prst="rect">
            <a:avLst/>
          </a:prstGeom>
          <a:noFill/>
        </p:spPr>
        <p:txBody>
          <a:bodyPr wrap="square">
            <a:spAutoFit/>
          </a:bodyPr>
          <a:lstStyle/>
          <a:p>
            <a:pPr algn="just"/>
            <a:r>
              <a:rPr lang="en-US" sz="2400" dirty="0">
                <a:latin typeface="Abadi" panose="020B0604020104020204" pitchFamily="34" charset="0"/>
              </a:rPr>
              <a:t>The dataset utilized in this analysis serves as a comprehensive repository of agricultural information crucial for understanding farming trends and decision-making processes. It consists of 500 meticulously curated records, each representing distinct facets of agricultural practices in India.</a:t>
            </a:r>
          </a:p>
        </p:txBody>
      </p:sp>
      <p:pic>
        <p:nvPicPr>
          <p:cNvPr id="9" name="Picture 4" descr="Agriculture Icon, Transparent Agriculture.PNG Images &amp; Vector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629" y="2937417"/>
            <a:ext cx="600764" cy="600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950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4499" y="987737"/>
            <a:ext cx="12052300" cy="5583708"/>
          </a:xfrm>
          <a:prstGeom prst="rect">
            <a:avLst/>
          </a:prstGeom>
        </p:spPr>
        <p:txBody>
          <a:bodyPr wrap="square">
            <a:spAutoFit/>
          </a:bodyPr>
          <a:lstStyle/>
          <a:p>
            <a:pPr marL="285750" indent="-285750">
              <a:lnSpc>
                <a:spcPct val="150000"/>
              </a:lnSpc>
              <a:buFont typeface="Wingdings" panose="05000000000000000000" pitchFamily="2" charset="2"/>
              <a:buChar char="§"/>
            </a:pPr>
            <a:r>
              <a:rPr lang="en-US" sz="2000" b="1" dirty="0">
                <a:solidFill>
                  <a:srgbClr val="00B050"/>
                </a:solidFill>
                <a:latin typeface="Abadi" panose="020B0604020104020204" pitchFamily="34" charset="0"/>
              </a:rPr>
              <a:t>Crop Name (Categorical): </a:t>
            </a:r>
            <a:r>
              <a:rPr lang="en-US" sz="2000" dirty="0">
                <a:latin typeface="Abadi" panose="020B0604020104020204" pitchFamily="34" charset="0"/>
              </a:rPr>
              <a:t>Refers To The Name Of The Crop Being Cultivated.</a:t>
            </a:r>
          </a:p>
          <a:p>
            <a:pPr marL="285750" indent="-285750">
              <a:lnSpc>
                <a:spcPct val="150000"/>
              </a:lnSpc>
              <a:buFont typeface="Wingdings" panose="05000000000000000000" pitchFamily="2" charset="2"/>
              <a:buChar char="§"/>
            </a:pPr>
            <a:r>
              <a:rPr lang="en-US" sz="2000" b="1" dirty="0">
                <a:solidFill>
                  <a:srgbClr val="00B050"/>
                </a:solidFill>
                <a:latin typeface="Abadi" panose="020B0604020104020204" pitchFamily="34" charset="0"/>
              </a:rPr>
              <a:t>Type Of Agricultural (Categorical): </a:t>
            </a:r>
            <a:r>
              <a:rPr lang="en-US" sz="2000" dirty="0">
                <a:latin typeface="Abadi" panose="020B0604020104020204" pitchFamily="34" charset="0"/>
              </a:rPr>
              <a:t>Indicates The Type Of Agricultural Practice Employed.</a:t>
            </a:r>
          </a:p>
          <a:p>
            <a:pPr marL="285750" indent="-285750">
              <a:lnSpc>
                <a:spcPct val="150000"/>
              </a:lnSpc>
              <a:buFont typeface="Wingdings" panose="05000000000000000000" pitchFamily="2" charset="2"/>
              <a:buChar char="§"/>
            </a:pPr>
            <a:r>
              <a:rPr lang="en-US" sz="2000" b="1" dirty="0">
                <a:solidFill>
                  <a:srgbClr val="00B050"/>
                </a:solidFill>
                <a:latin typeface="Abadi" panose="020B0604020104020204" pitchFamily="34" charset="0"/>
              </a:rPr>
              <a:t>Technique Used (Categorical):</a:t>
            </a:r>
            <a:r>
              <a:rPr lang="en-US" sz="2000" dirty="0">
                <a:solidFill>
                  <a:srgbClr val="00B050"/>
                </a:solidFill>
                <a:latin typeface="Abadi" panose="020B0604020104020204" pitchFamily="34" charset="0"/>
              </a:rPr>
              <a:t> </a:t>
            </a:r>
            <a:r>
              <a:rPr lang="en-US" sz="2000" dirty="0">
                <a:latin typeface="Abadi" panose="020B0604020104020204" pitchFamily="34" charset="0"/>
              </a:rPr>
              <a:t>Specifies The Techniques Utilized In Crop Cultivation.</a:t>
            </a:r>
          </a:p>
          <a:p>
            <a:pPr marL="285750" indent="-285750">
              <a:lnSpc>
                <a:spcPct val="150000"/>
              </a:lnSpc>
              <a:buFont typeface="Wingdings" panose="05000000000000000000" pitchFamily="2" charset="2"/>
              <a:buChar char="§"/>
            </a:pPr>
            <a:r>
              <a:rPr lang="en-US" sz="2000" b="1" dirty="0">
                <a:solidFill>
                  <a:srgbClr val="00B050"/>
                </a:solidFill>
                <a:latin typeface="Abadi" panose="020B0604020104020204" pitchFamily="34" charset="0"/>
              </a:rPr>
              <a:t>Varieties (Numerical): </a:t>
            </a:r>
            <a:r>
              <a:rPr lang="en-US" sz="2000" dirty="0">
                <a:latin typeface="Abadi" panose="020B0604020104020204" pitchFamily="34" charset="0"/>
              </a:rPr>
              <a:t>Represents The Number Of Crop Varieties Cultivated.</a:t>
            </a:r>
          </a:p>
          <a:p>
            <a:pPr marL="285750" indent="-285750">
              <a:lnSpc>
                <a:spcPct val="150000"/>
              </a:lnSpc>
              <a:buFont typeface="Wingdings" panose="05000000000000000000" pitchFamily="2" charset="2"/>
              <a:buChar char="§"/>
            </a:pPr>
            <a:r>
              <a:rPr lang="en-US" sz="2000" b="1" dirty="0">
                <a:solidFill>
                  <a:srgbClr val="00B050"/>
                </a:solidFill>
                <a:latin typeface="Abadi" panose="020B0604020104020204" pitchFamily="34" charset="0"/>
              </a:rPr>
              <a:t>Average Temperature (Numerical):</a:t>
            </a:r>
            <a:r>
              <a:rPr lang="en-US" sz="2000" dirty="0">
                <a:solidFill>
                  <a:srgbClr val="00B050"/>
                </a:solidFill>
                <a:latin typeface="Abadi" panose="020B0604020104020204" pitchFamily="34" charset="0"/>
              </a:rPr>
              <a:t> </a:t>
            </a:r>
            <a:r>
              <a:rPr lang="en-US" sz="2000" dirty="0">
                <a:latin typeface="Abadi" panose="020B0604020104020204" pitchFamily="34" charset="0"/>
              </a:rPr>
              <a:t>Provides The Average Temperature Conditions During Cultivation.</a:t>
            </a:r>
          </a:p>
          <a:p>
            <a:pPr marL="285750" indent="-285750">
              <a:lnSpc>
                <a:spcPct val="150000"/>
              </a:lnSpc>
              <a:buFont typeface="Wingdings" panose="05000000000000000000" pitchFamily="2" charset="2"/>
              <a:buChar char="§"/>
            </a:pPr>
            <a:r>
              <a:rPr lang="en-US" sz="2000" b="1" dirty="0">
                <a:solidFill>
                  <a:srgbClr val="00B050"/>
                </a:solidFill>
                <a:latin typeface="Abadi" panose="020B0604020104020204" pitchFamily="34" charset="0"/>
              </a:rPr>
              <a:t>Average Precipitation (Numerical): </a:t>
            </a:r>
            <a:r>
              <a:rPr lang="en-US" sz="2000" dirty="0">
                <a:latin typeface="Abadi" panose="020B0604020104020204" pitchFamily="34" charset="0"/>
              </a:rPr>
              <a:t>Indicates The Average Precipitation Levels During Cultivation.</a:t>
            </a:r>
          </a:p>
          <a:p>
            <a:pPr marL="285750" indent="-285750">
              <a:lnSpc>
                <a:spcPct val="150000"/>
              </a:lnSpc>
              <a:buFont typeface="Wingdings" panose="05000000000000000000" pitchFamily="2" charset="2"/>
              <a:buChar char="§"/>
            </a:pPr>
            <a:r>
              <a:rPr lang="en-US" sz="2000" b="1" dirty="0">
                <a:solidFill>
                  <a:srgbClr val="00B050"/>
                </a:solidFill>
                <a:latin typeface="Abadi" panose="020B0604020104020204" pitchFamily="34" charset="0"/>
              </a:rPr>
              <a:t>Highest Producer (Categorical): </a:t>
            </a:r>
            <a:r>
              <a:rPr lang="en-US" sz="2000" dirty="0">
                <a:latin typeface="Abadi" panose="020B0604020104020204" pitchFamily="34" charset="0"/>
              </a:rPr>
              <a:t>Identifies The Highest-producing Region For The Crop.</a:t>
            </a:r>
          </a:p>
          <a:p>
            <a:pPr marL="285750" indent="-285750">
              <a:lnSpc>
                <a:spcPct val="150000"/>
              </a:lnSpc>
              <a:buFont typeface="Wingdings" panose="05000000000000000000" pitchFamily="2" charset="2"/>
              <a:buChar char="§"/>
            </a:pPr>
            <a:r>
              <a:rPr lang="en-US" sz="2000" b="1" dirty="0">
                <a:solidFill>
                  <a:srgbClr val="00B050"/>
                </a:solidFill>
                <a:latin typeface="Abadi" panose="020B0604020104020204" pitchFamily="34" charset="0"/>
              </a:rPr>
              <a:t>Soil Type (Categorical): </a:t>
            </a:r>
            <a:r>
              <a:rPr lang="en-US" sz="2000" dirty="0">
                <a:latin typeface="Abadi" panose="020B0604020104020204" pitchFamily="34" charset="0"/>
              </a:rPr>
              <a:t>Describes The Type Of Soil Prevalent In The Cultivation Area.</a:t>
            </a:r>
          </a:p>
          <a:p>
            <a:pPr marL="285750" indent="-285750">
              <a:lnSpc>
                <a:spcPct val="150000"/>
              </a:lnSpc>
              <a:buFont typeface="Wingdings" panose="05000000000000000000" pitchFamily="2" charset="2"/>
              <a:buChar char="§"/>
            </a:pPr>
            <a:r>
              <a:rPr lang="en-US" sz="2000" b="1" dirty="0">
                <a:solidFill>
                  <a:srgbClr val="00B050"/>
                </a:solidFill>
                <a:latin typeface="Abadi" panose="020B0604020104020204" pitchFamily="34" charset="0"/>
              </a:rPr>
              <a:t>Average Market Price (Numerical): </a:t>
            </a:r>
            <a:r>
              <a:rPr lang="en-US" sz="2000" dirty="0">
                <a:latin typeface="Abadi" panose="020B0604020104020204" pitchFamily="34" charset="0"/>
              </a:rPr>
              <a:t>Represents The Average Market Price Of The Crop.</a:t>
            </a:r>
          </a:p>
          <a:p>
            <a:pPr marL="285750" indent="-285750">
              <a:lnSpc>
                <a:spcPct val="150000"/>
              </a:lnSpc>
              <a:buFont typeface="Wingdings" panose="05000000000000000000" pitchFamily="2" charset="2"/>
              <a:buChar char="§"/>
            </a:pPr>
            <a:r>
              <a:rPr lang="en-US" sz="2000" b="1" dirty="0">
                <a:solidFill>
                  <a:srgbClr val="00B050"/>
                </a:solidFill>
                <a:latin typeface="Abadi" panose="020B0604020104020204" pitchFamily="34" charset="0"/>
              </a:rPr>
              <a:t>Average Seasonal Price (Numerical): </a:t>
            </a:r>
            <a:r>
              <a:rPr lang="en-US" sz="2000" dirty="0">
                <a:latin typeface="Abadi" panose="020B0604020104020204" pitchFamily="34" charset="0"/>
              </a:rPr>
              <a:t>Indicates The Average Seasonal Price Variation Of The Crop.</a:t>
            </a:r>
          </a:p>
          <a:p>
            <a:pPr marL="285750" indent="-285750">
              <a:lnSpc>
                <a:spcPct val="150000"/>
              </a:lnSpc>
              <a:buFont typeface="Wingdings" panose="05000000000000000000" pitchFamily="2" charset="2"/>
              <a:buChar char="§"/>
            </a:pPr>
            <a:r>
              <a:rPr lang="en-US" sz="2000" b="1" dirty="0">
                <a:solidFill>
                  <a:srgbClr val="00B050"/>
                </a:solidFill>
                <a:latin typeface="Abadi" panose="020B0604020104020204" pitchFamily="34" charset="0"/>
              </a:rPr>
              <a:t>Fertilizers (Categorical):</a:t>
            </a:r>
            <a:r>
              <a:rPr lang="en-US" sz="2000" dirty="0">
                <a:solidFill>
                  <a:srgbClr val="00B050"/>
                </a:solidFill>
                <a:latin typeface="Abadi" panose="020B0604020104020204" pitchFamily="34" charset="0"/>
              </a:rPr>
              <a:t> </a:t>
            </a:r>
            <a:r>
              <a:rPr lang="en-US" sz="2000" dirty="0">
                <a:latin typeface="Abadi" panose="020B0604020104020204" pitchFamily="34" charset="0"/>
              </a:rPr>
              <a:t>Specifies The Fertilizers Used In Crop Cultivation.</a:t>
            </a:r>
          </a:p>
          <a:p>
            <a:pPr marL="285750" indent="-285750">
              <a:lnSpc>
                <a:spcPct val="150000"/>
              </a:lnSpc>
              <a:buFont typeface="Wingdings" panose="05000000000000000000" pitchFamily="2" charset="2"/>
              <a:buChar char="§"/>
            </a:pPr>
            <a:r>
              <a:rPr lang="en-US" sz="2000" b="1" dirty="0">
                <a:solidFill>
                  <a:srgbClr val="00B050"/>
                </a:solidFill>
                <a:latin typeface="Abadi" panose="020B0604020104020204" pitchFamily="34" charset="0"/>
              </a:rPr>
              <a:t>Irrigation (Categorical): </a:t>
            </a:r>
            <a:r>
              <a:rPr lang="en-US" sz="2000" dirty="0">
                <a:latin typeface="Abadi" panose="020B0604020104020204" pitchFamily="34" charset="0"/>
              </a:rPr>
              <a:t>Describes The Irrigation Methods Employed.</a:t>
            </a:r>
            <a:endParaRPr lang="en-IN" sz="2000" dirty="0">
              <a:latin typeface="Abadi" panose="020B0604020104020204" pitchFamily="34" charset="0"/>
            </a:endParaRPr>
          </a:p>
        </p:txBody>
      </p:sp>
      <p:pic>
        <p:nvPicPr>
          <p:cNvPr id="1026" name="Picture 2" descr="Agriculture Farm Vector PNG | PNG Pl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3800" y="5552811"/>
            <a:ext cx="2413000" cy="15411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4EDF49C-70FA-284F-E529-3C64D46FEA52}"/>
              </a:ext>
            </a:extLst>
          </p:cNvPr>
          <p:cNvSpPr txBox="1"/>
          <p:nvPr/>
        </p:nvSpPr>
        <p:spPr>
          <a:xfrm>
            <a:off x="444499" y="386972"/>
            <a:ext cx="3612112" cy="646331"/>
          </a:xfrm>
          <a:prstGeom prst="rect">
            <a:avLst/>
          </a:prstGeom>
          <a:noFill/>
        </p:spPr>
        <p:txBody>
          <a:bodyPr wrap="square">
            <a:spAutoFit/>
          </a:bodyPr>
          <a:lstStyle/>
          <a:p>
            <a:r>
              <a:rPr lang="en-US" sz="3600" dirty="0">
                <a:latin typeface="Arial Rounded MT Bold" panose="020F0704030504030204" pitchFamily="34" charset="0"/>
              </a:rPr>
              <a:t>Column Names</a:t>
            </a:r>
          </a:p>
        </p:txBody>
      </p:sp>
      <p:pic>
        <p:nvPicPr>
          <p:cNvPr id="8" name="Picture 4" descr="Agriculture Icon, Transparent Agriculture.PNG Images &amp; Vector ...">
            <a:extLst>
              <a:ext uri="{FF2B5EF4-FFF2-40B4-BE49-F238E27FC236}">
                <a16:creationId xmlns:a16="http://schemas.microsoft.com/office/drawing/2014/main" id="{8BEF79F9-8DDA-26C4-765F-32D0A63F19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7495" y="267899"/>
            <a:ext cx="600764" cy="600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679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5855D8-8D0B-6E47-7B9E-60C59B544E46}"/>
              </a:ext>
            </a:extLst>
          </p:cNvPr>
          <p:cNvSpPr txBox="1"/>
          <p:nvPr/>
        </p:nvSpPr>
        <p:spPr>
          <a:xfrm>
            <a:off x="7512785" y="1069805"/>
            <a:ext cx="4559410" cy="5262979"/>
          </a:xfrm>
          <a:prstGeom prst="rect">
            <a:avLst/>
          </a:prstGeom>
          <a:noFill/>
        </p:spPr>
        <p:txBody>
          <a:bodyPr wrap="square">
            <a:spAutoFit/>
          </a:bodyPr>
          <a:lstStyle/>
          <a:p>
            <a:pPr marL="342900" indent="-342900">
              <a:buFont typeface="Wingdings" panose="05000000000000000000" pitchFamily="2" charset="2"/>
              <a:buChar char="§"/>
            </a:pPr>
            <a:r>
              <a:rPr lang="en-IN" sz="2400" dirty="0">
                <a:latin typeface="Abadi" panose="020B0604020104020204" pitchFamily="34" charset="0"/>
              </a:rPr>
              <a:t>Himachal Pradesh leads with close to 80 crop productions.</a:t>
            </a:r>
          </a:p>
          <a:p>
            <a:endParaRPr lang="en-IN" sz="2400" dirty="0">
              <a:latin typeface="Abadi" panose="020B0604020104020204" pitchFamily="34" charset="0"/>
            </a:endParaRPr>
          </a:p>
          <a:p>
            <a:pPr marL="342900" indent="-342900">
              <a:buFont typeface="Wingdings" panose="05000000000000000000" pitchFamily="2" charset="2"/>
              <a:buChar char="§"/>
            </a:pPr>
            <a:r>
              <a:rPr lang="en-IN" sz="2400" dirty="0">
                <a:latin typeface="Abadi" panose="020B0604020104020204" pitchFamily="34" charset="0"/>
              </a:rPr>
              <a:t>Karnataka, West Bengal, and Andhra Pradesh also show significant crop production.</a:t>
            </a:r>
          </a:p>
          <a:p>
            <a:endParaRPr lang="en-IN" sz="2400" dirty="0">
              <a:latin typeface="Abadi" panose="020B0604020104020204" pitchFamily="34" charset="0"/>
            </a:endParaRPr>
          </a:p>
          <a:p>
            <a:pPr marL="342900" indent="-342900">
              <a:buFont typeface="Wingdings" panose="05000000000000000000" pitchFamily="2" charset="2"/>
              <a:buChar char="§"/>
            </a:pPr>
            <a:r>
              <a:rPr lang="en-IN" sz="2400" dirty="0">
                <a:latin typeface="Abadi" panose="020B0604020104020204" pitchFamily="34" charset="0"/>
              </a:rPr>
              <a:t>Gujarat, Punjab, and Tamil Nadu contribute moderately to crop production.</a:t>
            </a:r>
          </a:p>
          <a:p>
            <a:endParaRPr lang="en-IN" sz="2400" dirty="0">
              <a:latin typeface="Abadi" panose="020B0604020104020204" pitchFamily="34" charset="0"/>
            </a:endParaRPr>
          </a:p>
          <a:p>
            <a:pPr marL="342900" indent="-342900">
              <a:buFont typeface="Wingdings" panose="05000000000000000000" pitchFamily="2" charset="2"/>
              <a:buChar char="§"/>
            </a:pPr>
            <a:r>
              <a:rPr lang="en-IN" sz="2400" dirty="0">
                <a:latin typeface="Abadi" panose="020B0604020104020204" pitchFamily="34" charset="0"/>
              </a:rPr>
              <a:t>Regions like Meghalaya and Tripura exhibit minimal crop production</a:t>
            </a:r>
          </a:p>
        </p:txBody>
      </p:sp>
      <p:sp>
        <p:nvSpPr>
          <p:cNvPr id="5" name="TextBox 4">
            <a:extLst>
              <a:ext uri="{FF2B5EF4-FFF2-40B4-BE49-F238E27FC236}">
                <a16:creationId xmlns:a16="http://schemas.microsoft.com/office/drawing/2014/main" id="{FD8ECFB0-AB4E-09A2-B446-5C838E2C8C57}"/>
              </a:ext>
            </a:extLst>
          </p:cNvPr>
          <p:cNvSpPr txBox="1"/>
          <p:nvPr/>
        </p:nvSpPr>
        <p:spPr>
          <a:xfrm>
            <a:off x="615679" y="423474"/>
            <a:ext cx="5884874" cy="646331"/>
          </a:xfrm>
          <a:prstGeom prst="rect">
            <a:avLst/>
          </a:prstGeom>
          <a:noFill/>
        </p:spPr>
        <p:txBody>
          <a:bodyPr wrap="square">
            <a:spAutoFit/>
          </a:bodyPr>
          <a:lstStyle/>
          <a:p>
            <a:r>
              <a:rPr lang="en-US" sz="3600" b="1" dirty="0">
                <a:latin typeface="Arial Rounded MT Bold" panose="020F0704030504030204" pitchFamily="34" charset="0"/>
              </a:rPr>
              <a:t>E</a:t>
            </a:r>
            <a:r>
              <a:rPr lang="en-IN" sz="3600" b="1" dirty="0" err="1">
                <a:latin typeface="Arial Rounded MT Bold" panose="020F0704030504030204" pitchFamily="34" charset="0"/>
              </a:rPr>
              <a:t>xploratory</a:t>
            </a:r>
            <a:r>
              <a:rPr lang="en-IN" sz="3600" b="1" dirty="0">
                <a:latin typeface="Arial Rounded MT Bold" panose="020F0704030504030204" pitchFamily="34" charset="0"/>
              </a:rPr>
              <a:t> Data Analysis</a:t>
            </a:r>
            <a:endParaRPr lang="en-IN" sz="3600" dirty="0">
              <a:latin typeface="Arial Rounded MT Bold" panose="020F0704030504030204" pitchFamily="34" charset="0"/>
            </a:endParaRPr>
          </a:p>
        </p:txBody>
      </p:sp>
      <p:pic>
        <p:nvPicPr>
          <p:cNvPr id="6" name="Picture 4" descr="Agriculture Icon, Transparent Agriculture.PNG Images &amp; Vector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4572" y="320619"/>
            <a:ext cx="600764" cy="60076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F6C400A-28E0-C149-EF45-B07901708D3B}"/>
              </a:ext>
            </a:extLst>
          </p:cNvPr>
          <p:cNvPicPr>
            <a:picLocks noChangeAspect="1"/>
          </p:cNvPicPr>
          <p:nvPr/>
        </p:nvPicPr>
        <p:blipFill rotWithShape="1">
          <a:blip r:embed="rId3"/>
          <a:srcRect l="1933" t="1639" r="11315"/>
          <a:stretch/>
        </p:blipFill>
        <p:spPr>
          <a:xfrm>
            <a:off x="119805" y="1260694"/>
            <a:ext cx="7189084" cy="5390496"/>
          </a:xfrm>
          <a:prstGeom prst="rect">
            <a:avLst/>
          </a:prstGeom>
        </p:spPr>
      </p:pic>
    </p:spTree>
    <p:extLst>
      <p:ext uri="{BB962C8B-B14F-4D97-AF65-F5344CB8AC3E}">
        <p14:creationId xmlns:p14="http://schemas.microsoft.com/office/powerpoint/2010/main" val="3830865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5855D8-8D0B-6E47-7B9E-60C59B544E46}"/>
              </a:ext>
            </a:extLst>
          </p:cNvPr>
          <p:cNvSpPr txBox="1"/>
          <p:nvPr/>
        </p:nvSpPr>
        <p:spPr>
          <a:xfrm>
            <a:off x="6415180" y="1265479"/>
            <a:ext cx="5637947" cy="5016758"/>
          </a:xfrm>
          <a:prstGeom prst="rect">
            <a:avLst/>
          </a:prstGeom>
          <a:noFill/>
        </p:spPr>
        <p:txBody>
          <a:bodyPr wrap="square">
            <a:spAutoFit/>
          </a:bodyPr>
          <a:lstStyle/>
          <a:p>
            <a:pPr marL="285750" indent="-285750">
              <a:buFont typeface="Wingdings" panose="05000000000000000000" pitchFamily="2" charset="2"/>
              <a:buChar char="§"/>
            </a:pPr>
            <a:r>
              <a:rPr lang="en-US" sz="2000" dirty="0">
                <a:latin typeface="Abadi" panose="020B0604020104020204" pitchFamily="34" charset="0"/>
              </a:rPr>
              <a:t>The chi-square statistic measures the strength of association between '</a:t>
            </a:r>
            <a:r>
              <a:rPr lang="en-US" sz="2000" dirty="0" err="1">
                <a:latin typeface="Abadi" panose="020B0604020104020204" pitchFamily="34" charset="0"/>
              </a:rPr>
              <a:t>Soiltype</a:t>
            </a:r>
            <a:r>
              <a:rPr lang="en-US" sz="2000" dirty="0">
                <a:latin typeface="Abadi" panose="020B0604020104020204" pitchFamily="34" charset="0"/>
              </a:rPr>
              <a:t>' and 'Irrigation'. A higher chi-square value (1763.59 in this case) indicates a stronger association.</a:t>
            </a:r>
          </a:p>
          <a:p>
            <a:pPr marL="285750" indent="-285750">
              <a:buFont typeface="Wingdings" panose="05000000000000000000" pitchFamily="2" charset="2"/>
              <a:buChar char="§"/>
            </a:pPr>
            <a:endParaRPr lang="en-US" sz="2000" dirty="0">
              <a:latin typeface="Abadi" panose="020B0604020104020204" pitchFamily="34" charset="0"/>
            </a:endParaRPr>
          </a:p>
          <a:p>
            <a:pPr marL="285750" indent="-285750">
              <a:buFont typeface="Wingdings" panose="05000000000000000000" pitchFamily="2" charset="2"/>
              <a:buChar char="§"/>
            </a:pPr>
            <a:r>
              <a:rPr lang="en-US" sz="2000" dirty="0">
                <a:latin typeface="Abadi" panose="020B0604020104020204" pitchFamily="34" charset="0"/>
              </a:rPr>
              <a:t>The extremely small p-value (2.157e-62) indicates that it's highly unlikely to observe such an extreme result by chance. We reject the null hypothesis of no association and conclude that there is a significant association between '</a:t>
            </a:r>
            <a:r>
              <a:rPr lang="en-US" sz="2000" dirty="0" err="1">
                <a:latin typeface="Abadi" panose="020B0604020104020204" pitchFamily="34" charset="0"/>
              </a:rPr>
              <a:t>Soiltype</a:t>
            </a:r>
            <a:r>
              <a:rPr lang="en-US" sz="2000" dirty="0">
                <a:latin typeface="Abadi" panose="020B0604020104020204" pitchFamily="34" charset="0"/>
              </a:rPr>
              <a:t>' and 'Irrigation'.</a:t>
            </a:r>
          </a:p>
          <a:p>
            <a:pPr marL="285750" indent="-285750">
              <a:buFont typeface="Wingdings" panose="05000000000000000000" pitchFamily="2" charset="2"/>
              <a:buChar char="§"/>
            </a:pPr>
            <a:endParaRPr lang="en-US" sz="2000" dirty="0">
              <a:latin typeface="Abadi" panose="020B0604020104020204" pitchFamily="34" charset="0"/>
            </a:endParaRPr>
          </a:p>
          <a:p>
            <a:pPr marL="285750" indent="-285750">
              <a:buFont typeface="Wingdings" panose="05000000000000000000" pitchFamily="2" charset="2"/>
              <a:buChar char="§"/>
            </a:pPr>
            <a:r>
              <a:rPr lang="en-US" sz="2000" dirty="0">
                <a:latin typeface="Abadi" panose="020B0604020104020204" pitchFamily="34" charset="0"/>
              </a:rPr>
              <a:t>With 874 degrees of freedom, the test accounts for the number of independent observations, reflecting the complexity of the relationship between '</a:t>
            </a:r>
            <a:r>
              <a:rPr lang="en-US" sz="2000" dirty="0" err="1">
                <a:latin typeface="Abadi" panose="020B0604020104020204" pitchFamily="34" charset="0"/>
              </a:rPr>
              <a:t>Soiltype</a:t>
            </a:r>
            <a:r>
              <a:rPr lang="en-US" sz="2000" dirty="0">
                <a:latin typeface="Abadi" panose="020B0604020104020204" pitchFamily="34" charset="0"/>
              </a:rPr>
              <a:t>' and 'Irrigation'.</a:t>
            </a:r>
            <a:endParaRPr lang="en-IN" sz="2000" dirty="0">
              <a:latin typeface="Abadi" panose="020B0604020104020204" pitchFamily="34" charset="0"/>
            </a:endParaRPr>
          </a:p>
        </p:txBody>
      </p:sp>
      <p:sp>
        <p:nvSpPr>
          <p:cNvPr id="5" name="TextBox 4">
            <a:extLst>
              <a:ext uri="{FF2B5EF4-FFF2-40B4-BE49-F238E27FC236}">
                <a16:creationId xmlns:a16="http://schemas.microsoft.com/office/drawing/2014/main" id="{FD8ECFB0-AB4E-09A2-B446-5C838E2C8C57}"/>
              </a:ext>
            </a:extLst>
          </p:cNvPr>
          <p:cNvSpPr txBox="1"/>
          <p:nvPr/>
        </p:nvSpPr>
        <p:spPr>
          <a:xfrm>
            <a:off x="254345" y="441005"/>
            <a:ext cx="9903757" cy="646331"/>
          </a:xfrm>
          <a:prstGeom prst="rect">
            <a:avLst/>
          </a:prstGeom>
          <a:noFill/>
        </p:spPr>
        <p:txBody>
          <a:bodyPr wrap="square">
            <a:spAutoFit/>
          </a:bodyPr>
          <a:lstStyle/>
          <a:p>
            <a:r>
              <a:rPr lang="en-US" sz="3600" dirty="0">
                <a:latin typeface="Arial Rounded MT Bold" panose="020F0704030504030204" pitchFamily="34" charset="0"/>
              </a:rPr>
              <a:t>Chi Square Test For Soil Type And Irrigation</a:t>
            </a:r>
            <a:endParaRPr lang="en-IN" sz="3600" dirty="0">
              <a:latin typeface="Arial Rounded MT Bold" panose="020F0704030504030204" pitchFamily="34" charset="0"/>
            </a:endParaRPr>
          </a:p>
        </p:txBody>
      </p:sp>
      <p:pic>
        <p:nvPicPr>
          <p:cNvPr id="6" name="Picture 4" descr="Agriculture Icon, Transparent Agriculture.PNG Images &amp; Vector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91079" y="454840"/>
            <a:ext cx="481044" cy="4810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7E8B8D8-AA05-D007-152B-4D2AE883765C}"/>
              </a:ext>
            </a:extLst>
          </p:cNvPr>
          <p:cNvPicPr>
            <a:picLocks noChangeAspect="1"/>
          </p:cNvPicPr>
          <p:nvPr/>
        </p:nvPicPr>
        <p:blipFill rotWithShape="1">
          <a:blip r:embed="rId3"/>
          <a:srcRect t="2480" r="6472"/>
          <a:stretch/>
        </p:blipFill>
        <p:spPr>
          <a:xfrm>
            <a:off x="138873" y="2486069"/>
            <a:ext cx="5957127" cy="3780149"/>
          </a:xfrm>
          <a:prstGeom prst="rect">
            <a:avLst/>
          </a:prstGeom>
        </p:spPr>
      </p:pic>
      <p:pic>
        <p:nvPicPr>
          <p:cNvPr id="7" name="Picture 6">
            <a:extLst>
              <a:ext uri="{FF2B5EF4-FFF2-40B4-BE49-F238E27FC236}">
                <a16:creationId xmlns:a16="http://schemas.microsoft.com/office/drawing/2014/main" id="{F6A55BAA-B4E7-45A6-4AB3-BC0FAF3A5829}"/>
              </a:ext>
            </a:extLst>
          </p:cNvPr>
          <p:cNvPicPr>
            <a:picLocks noChangeAspect="1"/>
          </p:cNvPicPr>
          <p:nvPr/>
        </p:nvPicPr>
        <p:blipFill rotWithShape="1">
          <a:blip r:embed="rId4"/>
          <a:srcRect t="10230" r="2534"/>
          <a:stretch/>
        </p:blipFill>
        <p:spPr>
          <a:xfrm>
            <a:off x="615679" y="1265479"/>
            <a:ext cx="5366736" cy="1024916"/>
          </a:xfrm>
          <a:prstGeom prst="rect">
            <a:avLst/>
          </a:prstGeom>
          <a:ln>
            <a:noFill/>
          </a:ln>
          <a:effectLst>
            <a:softEdge rad="112500"/>
          </a:effectLst>
        </p:spPr>
      </p:pic>
    </p:spTree>
    <p:extLst>
      <p:ext uri="{BB962C8B-B14F-4D97-AF65-F5344CB8AC3E}">
        <p14:creationId xmlns:p14="http://schemas.microsoft.com/office/powerpoint/2010/main" val="1669277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5855D8-8D0B-6E47-7B9E-60C59B544E46}"/>
              </a:ext>
            </a:extLst>
          </p:cNvPr>
          <p:cNvSpPr txBox="1"/>
          <p:nvPr/>
        </p:nvSpPr>
        <p:spPr>
          <a:xfrm>
            <a:off x="6278937" y="1454438"/>
            <a:ext cx="5990045" cy="4893647"/>
          </a:xfrm>
          <a:prstGeom prst="rect">
            <a:avLst/>
          </a:prstGeom>
          <a:noFill/>
        </p:spPr>
        <p:txBody>
          <a:bodyPr wrap="square">
            <a:spAutoFit/>
          </a:bodyPr>
          <a:lstStyle/>
          <a:p>
            <a:pPr marL="342900" indent="-342900">
              <a:buFont typeface="Wingdings" panose="05000000000000000000" pitchFamily="2" charset="2"/>
              <a:buChar char="§"/>
            </a:pPr>
            <a:r>
              <a:rPr lang="en-US" sz="2400" dirty="0">
                <a:solidFill>
                  <a:srgbClr val="00B050"/>
                </a:solidFill>
                <a:latin typeface="Abadi" panose="020B0604020104020204" pitchFamily="34" charset="0"/>
              </a:rPr>
              <a:t>Well Drained : </a:t>
            </a:r>
            <a:r>
              <a:rPr lang="en-US" sz="2400" dirty="0">
                <a:latin typeface="Abadi" panose="020B0604020104020204" pitchFamily="34" charset="0"/>
              </a:rPr>
              <a:t>Predominantly associated with sprinkler and drip irrigation methods.</a:t>
            </a:r>
          </a:p>
          <a:p>
            <a:pPr marL="342900" indent="-342900">
              <a:buFont typeface="Wingdings" panose="05000000000000000000" pitchFamily="2" charset="2"/>
              <a:buChar char="§"/>
            </a:pPr>
            <a:r>
              <a:rPr lang="en-US" sz="2400" dirty="0">
                <a:solidFill>
                  <a:srgbClr val="00B050"/>
                </a:solidFill>
                <a:latin typeface="Abadi" panose="020B0604020104020204" pitchFamily="34" charset="0"/>
              </a:rPr>
              <a:t>Others : </a:t>
            </a:r>
            <a:r>
              <a:rPr lang="en-US" sz="2400" dirty="0">
                <a:latin typeface="Abadi" panose="020B0604020104020204" pitchFamily="34" charset="0"/>
              </a:rPr>
              <a:t>Represents soil types not explicitly categorized.</a:t>
            </a:r>
          </a:p>
          <a:p>
            <a:pPr marL="342900" indent="-342900">
              <a:buFont typeface="Wingdings" panose="05000000000000000000" pitchFamily="2" charset="2"/>
              <a:buChar char="§"/>
            </a:pPr>
            <a:r>
              <a:rPr lang="en-US" sz="2400" dirty="0">
                <a:solidFill>
                  <a:srgbClr val="00B050"/>
                </a:solidFill>
                <a:latin typeface="Abadi" panose="020B0604020104020204" pitchFamily="34" charset="0"/>
              </a:rPr>
              <a:t>Alluvial : </a:t>
            </a:r>
            <a:r>
              <a:rPr lang="en-US" sz="2400" dirty="0">
                <a:latin typeface="Abadi" panose="020B0604020104020204" pitchFamily="34" charset="0"/>
              </a:rPr>
              <a:t>Notable count linked with the Deep Watering irrigation method.</a:t>
            </a:r>
          </a:p>
          <a:p>
            <a:pPr marL="342900" indent="-342900">
              <a:buFont typeface="Wingdings" panose="05000000000000000000" pitchFamily="2" charset="2"/>
              <a:buChar char="§"/>
            </a:pPr>
            <a:r>
              <a:rPr lang="en-US" sz="2400" dirty="0">
                <a:solidFill>
                  <a:srgbClr val="00B050"/>
                </a:solidFill>
                <a:latin typeface="Abadi" panose="020B0604020104020204" pitchFamily="34" charset="0"/>
              </a:rPr>
              <a:t>Sandy Loam : </a:t>
            </a:r>
            <a:r>
              <a:rPr lang="en-US" sz="2400" dirty="0">
                <a:latin typeface="Abadi" panose="020B0604020104020204" pitchFamily="34" charset="0"/>
              </a:rPr>
              <a:t>Distributed across various methods.(Sprinkler , drip , furrow)</a:t>
            </a:r>
          </a:p>
          <a:p>
            <a:pPr marL="342900" indent="-342900">
              <a:buFont typeface="Wingdings" panose="05000000000000000000" pitchFamily="2" charset="2"/>
              <a:buChar char="§"/>
            </a:pPr>
            <a:r>
              <a:rPr lang="en-US" sz="2400" dirty="0">
                <a:solidFill>
                  <a:srgbClr val="00B050"/>
                </a:solidFill>
                <a:latin typeface="Abadi" panose="020B0604020104020204" pitchFamily="34" charset="0"/>
              </a:rPr>
              <a:t>Loamy ,Clay Loam ,Loam : </a:t>
            </a:r>
            <a:r>
              <a:rPr lang="en-US" sz="2400" dirty="0">
                <a:latin typeface="Abadi" panose="020B0604020104020204" pitchFamily="34" charset="0"/>
              </a:rPr>
              <a:t>Present in varying proportions across methods.</a:t>
            </a:r>
          </a:p>
          <a:p>
            <a:pPr marL="342900" indent="-342900">
              <a:buFont typeface="Wingdings" panose="05000000000000000000" pitchFamily="2" charset="2"/>
              <a:buChar char="§"/>
            </a:pPr>
            <a:r>
              <a:rPr lang="en-US" sz="2400" dirty="0">
                <a:solidFill>
                  <a:srgbClr val="00B050"/>
                </a:solidFill>
                <a:latin typeface="Abadi" panose="020B0604020104020204" pitchFamily="34" charset="0"/>
              </a:rPr>
              <a:t>Fertile : </a:t>
            </a:r>
            <a:r>
              <a:rPr lang="en-US" sz="2400" dirty="0">
                <a:latin typeface="Abadi" panose="020B0604020104020204" pitchFamily="34" charset="0"/>
              </a:rPr>
              <a:t>Associated with specific irrigation methods</a:t>
            </a:r>
            <a:endParaRPr lang="en-IN" sz="2400" dirty="0">
              <a:latin typeface="Abadi" panose="020B0604020104020204" pitchFamily="34" charset="0"/>
            </a:endParaRPr>
          </a:p>
        </p:txBody>
      </p:sp>
      <p:sp>
        <p:nvSpPr>
          <p:cNvPr id="5" name="TextBox 4">
            <a:extLst>
              <a:ext uri="{FF2B5EF4-FFF2-40B4-BE49-F238E27FC236}">
                <a16:creationId xmlns:a16="http://schemas.microsoft.com/office/drawing/2014/main" id="{FD8ECFB0-AB4E-09A2-B446-5C838E2C8C57}"/>
              </a:ext>
            </a:extLst>
          </p:cNvPr>
          <p:cNvSpPr txBox="1"/>
          <p:nvPr/>
        </p:nvSpPr>
        <p:spPr>
          <a:xfrm>
            <a:off x="307483" y="453215"/>
            <a:ext cx="9047158" cy="523220"/>
          </a:xfrm>
          <a:prstGeom prst="rect">
            <a:avLst/>
          </a:prstGeom>
          <a:noFill/>
        </p:spPr>
        <p:txBody>
          <a:bodyPr wrap="square">
            <a:spAutoFit/>
          </a:bodyPr>
          <a:lstStyle/>
          <a:p>
            <a:r>
              <a:rPr lang="en-US" sz="2800" b="1" dirty="0">
                <a:latin typeface="Arial Rounded MT Bold" panose="020F0704030504030204" pitchFamily="34" charset="0"/>
              </a:rPr>
              <a:t>Distribution Of Soil Type By Top 7 Irrigation Method</a:t>
            </a:r>
            <a:endParaRPr lang="en-IN" sz="2800" b="1" dirty="0">
              <a:latin typeface="Arial Rounded MT Bold" panose="020F0704030504030204" pitchFamily="34" charset="0"/>
            </a:endParaRPr>
          </a:p>
        </p:txBody>
      </p:sp>
      <p:pic>
        <p:nvPicPr>
          <p:cNvPr id="6" name="Picture 4" descr="Agriculture Icon, Transparent Agriculture.PNG Images &amp; Vector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07779" y="365704"/>
            <a:ext cx="481044" cy="48104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6F53BDB-B4FD-F5D2-7623-60641AA35701}"/>
              </a:ext>
            </a:extLst>
          </p:cNvPr>
          <p:cNvPicPr>
            <a:picLocks noChangeAspect="1"/>
          </p:cNvPicPr>
          <p:nvPr/>
        </p:nvPicPr>
        <p:blipFill rotWithShape="1">
          <a:blip r:embed="rId3"/>
          <a:srcRect l="2015" r="9051"/>
          <a:stretch/>
        </p:blipFill>
        <p:spPr>
          <a:xfrm>
            <a:off x="14007" y="1454438"/>
            <a:ext cx="6345612" cy="4750479"/>
          </a:xfrm>
          <a:prstGeom prst="rect">
            <a:avLst/>
          </a:prstGeom>
        </p:spPr>
      </p:pic>
    </p:spTree>
    <p:extLst>
      <p:ext uri="{BB962C8B-B14F-4D97-AF65-F5344CB8AC3E}">
        <p14:creationId xmlns:p14="http://schemas.microsoft.com/office/powerpoint/2010/main" val="4135320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938F32-2899-E0CC-BCE2-6D294E8CCF01}"/>
              </a:ext>
            </a:extLst>
          </p:cNvPr>
          <p:cNvSpPr txBox="1"/>
          <p:nvPr/>
        </p:nvSpPr>
        <p:spPr>
          <a:xfrm>
            <a:off x="725318" y="1250356"/>
            <a:ext cx="10140599" cy="1200329"/>
          </a:xfrm>
          <a:prstGeom prst="rect">
            <a:avLst/>
          </a:prstGeom>
          <a:noFill/>
        </p:spPr>
        <p:txBody>
          <a:bodyPr wrap="square">
            <a:spAutoFit/>
          </a:bodyPr>
          <a:lstStyle/>
          <a:p>
            <a:r>
              <a:rPr lang="en-US" sz="2400" dirty="0" err="1">
                <a:latin typeface="Abadi" panose="020B0604020104020204" pitchFamily="34" charset="0"/>
              </a:rPr>
              <a:t>KMeans</a:t>
            </a:r>
            <a:r>
              <a:rPr lang="en-US" sz="2400" dirty="0">
                <a:latin typeface="Abadi" panose="020B0604020104020204" pitchFamily="34" charset="0"/>
              </a:rPr>
              <a:t> clustering is a data analysis technique used to identify natural groupings (clusters) within a dataset. It segments data points into clusters based on similarity, making it easier to understand complex datasets.</a:t>
            </a:r>
          </a:p>
        </p:txBody>
      </p:sp>
      <p:sp>
        <p:nvSpPr>
          <p:cNvPr id="5" name="TextBox 4">
            <a:extLst>
              <a:ext uri="{FF2B5EF4-FFF2-40B4-BE49-F238E27FC236}">
                <a16:creationId xmlns:a16="http://schemas.microsoft.com/office/drawing/2014/main" id="{369D1452-6594-8D61-DB3A-2325D4F12454}"/>
              </a:ext>
            </a:extLst>
          </p:cNvPr>
          <p:cNvSpPr txBox="1"/>
          <p:nvPr/>
        </p:nvSpPr>
        <p:spPr>
          <a:xfrm>
            <a:off x="725318" y="554077"/>
            <a:ext cx="6174246" cy="646331"/>
          </a:xfrm>
          <a:prstGeom prst="rect">
            <a:avLst/>
          </a:prstGeom>
          <a:noFill/>
        </p:spPr>
        <p:txBody>
          <a:bodyPr wrap="square">
            <a:spAutoFit/>
          </a:bodyPr>
          <a:lstStyle/>
          <a:p>
            <a:r>
              <a:rPr lang="en-US" sz="3600" dirty="0">
                <a:latin typeface="Arial Rounded MT Bold" panose="020F0704030504030204" pitchFamily="34" charset="0"/>
              </a:rPr>
              <a:t>What is </a:t>
            </a:r>
            <a:r>
              <a:rPr lang="en-US" sz="3600" dirty="0" err="1">
                <a:latin typeface="Arial Rounded MT Bold" panose="020F0704030504030204" pitchFamily="34" charset="0"/>
              </a:rPr>
              <a:t>KMeans</a:t>
            </a:r>
            <a:r>
              <a:rPr lang="en-US" sz="3600" dirty="0">
                <a:latin typeface="Arial Rounded MT Bold" panose="020F0704030504030204" pitchFamily="34" charset="0"/>
              </a:rPr>
              <a:t> Clustering</a:t>
            </a:r>
          </a:p>
        </p:txBody>
      </p:sp>
      <p:pic>
        <p:nvPicPr>
          <p:cNvPr id="4098" name="Picture 2">
            <a:extLst>
              <a:ext uri="{FF2B5EF4-FFF2-40B4-BE49-F238E27FC236}">
                <a16:creationId xmlns:a16="http://schemas.microsoft.com/office/drawing/2014/main" id="{6945BDD3-A6C7-DF87-0F21-C251526235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382" y="2187997"/>
            <a:ext cx="2699070" cy="19145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griculture Icon, Transparent Agriculture.PNG Images &amp; Vector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5005" y="504129"/>
            <a:ext cx="600764" cy="6007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46393D5-5115-C1C1-DA8A-7FE70519F8CA}"/>
              </a:ext>
            </a:extLst>
          </p:cNvPr>
          <p:cNvSpPr txBox="1"/>
          <p:nvPr/>
        </p:nvSpPr>
        <p:spPr>
          <a:xfrm>
            <a:off x="849250" y="4102498"/>
            <a:ext cx="10617431" cy="2308324"/>
          </a:xfrm>
          <a:prstGeom prst="rect">
            <a:avLst/>
          </a:prstGeom>
          <a:noFill/>
        </p:spPr>
        <p:txBody>
          <a:bodyPr wrap="square">
            <a:spAutoFit/>
          </a:bodyPr>
          <a:lstStyle/>
          <a:p>
            <a:pPr marL="342900" indent="-342900">
              <a:buFont typeface="Wingdings" panose="05000000000000000000" pitchFamily="2" charset="2"/>
              <a:buChar char="§"/>
            </a:pPr>
            <a:r>
              <a:rPr lang="en-US" sz="2400" dirty="0">
                <a:solidFill>
                  <a:srgbClr val="00B050"/>
                </a:solidFill>
                <a:latin typeface="Abadi" panose="020B0604020104020204" pitchFamily="34" charset="0"/>
              </a:rPr>
              <a:t>Crop Segmentation: </a:t>
            </a:r>
            <a:r>
              <a:rPr lang="en-US" sz="2400" dirty="0">
                <a:latin typeface="Abadi" panose="020B0604020104020204" pitchFamily="34" charset="0"/>
              </a:rPr>
              <a:t>Clustering helps categorize crops based on similarities in characteristics such as varieties, environmental factors, and market prices.</a:t>
            </a:r>
          </a:p>
          <a:p>
            <a:pPr marL="342900" indent="-342900">
              <a:buFont typeface="Wingdings" panose="05000000000000000000" pitchFamily="2" charset="2"/>
              <a:buChar char="§"/>
            </a:pPr>
            <a:r>
              <a:rPr lang="en-US" sz="2400" dirty="0">
                <a:solidFill>
                  <a:srgbClr val="00B050"/>
                </a:solidFill>
                <a:latin typeface="Abadi" panose="020B0604020104020204" pitchFamily="34" charset="0"/>
              </a:rPr>
              <a:t>Business Strategy: </a:t>
            </a:r>
            <a:r>
              <a:rPr lang="en-US" sz="2400" dirty="0">
                <a:latin typeface="Abadi" panose="020B0604020104020204" pitchFamily="34" charset="0"/>
              </a:rPr>
              <a:t>It enables businesses to tailor their agricultural strategies by understanding which crops share common traits and market dynamics.</a:t>
            </a:r>
          </a:p>
          <a:p>
            <a:pPr marL="342900" indent="-342900">
              <a:buFont typeface="Wingdings" panose="05000000000000000000" pitchFamily="2" charset="2"/>
              <a:buChar char="§"/>
            </a:pPr>
            <a:r>
              <a:rPr lang="en-US" sz="2400" dirty="0">
                <a:solidFill>
                  <a:srgbClr val="00B050"/>
                </a:solidFill>
                <a:latin typeface="Abadi" panose="020B0604020104020204" pitchFamily="34" charset="0"/>
              </a:rPr>
              <a:t>Market Insights: </a:t>
            </a:r>
            <a:r>
              <a:rPr lang="en-US" sz="2400" dirty="0">
                <a:latin typeface="Abadi" panose="020B0604020104020204" pitchFamily="34" charset="0"/>
              </a:rPr>
              <a:t>By clustering crops, businesses gain insights into market trends, allowing for targeted marketing and pricing strategies.</a:t>
            </a:r>
            <a:endParaRPr lang="en-IN" sz="2400" dirty="0">
              <a:latin typeface="Abadi" panose="020B0604020104020204" pitchFamily="34" charset="0"/>
            </a:endParaRPr>
          </a:p>
        </p:txBody>
      </p:sp>
      <p:sp>
        <p:nvSpPr>
          <p:cNvPr id="8" name="TextBox 7">
            <a:extLst>
              <a:ext uri="{FF2B5EF4-FFF2-40B4-BE49-F238E27FC236}">
                <a16:creationId xmlns:a16="http://schemas.microsoft.com/office/drawing/2014/main" id="{F86C724B-28C0-E3B9-701D-33E666CDA9BA}"/>
              </a:ext>
            </a:extLst>
          </p:cNvPr>
          <p:cNvSpPr txBox="1"/>
          <p:nvPr/>
        </p:nvSpPr>
        <p:spPr>
          <a:xfrm>
            <a:off x="743022" y="2722593"/>
            <a:ext cx="7814824" cy="1200329"/>
          </a:xfrm>
          <a:prstGeom prst="rect">
            <a:avLst/>
          </a:prstGeom>
          <a:noFill/>
        </p:spPr>
        <p:txBody>
          <a:bodyPr wrap="square">
            <a:spAutoFit/>
          </a:bodyPr>
          <a:lstStyle/>
          <a:p>
            <a:r>
              <a:rPr lang="en-US" sz="3600" dirty="0">
                <a:latin typeface="Arial Rounded MT Bold" panose="020F0704030504030204" pitchFamily="34" charset="0"/>
              </a:rPr>
              <a:t>Why </a:t>
            </a:r>
            <a:r>
              <a:rPr lang="en-US" sz="3600" dirty="0" err="1">
                <a:latin typeface="Arial Rounded MT Bold" panose="020F0704030504030204" pitchFamily="34" charset="0"/>
              </a:rPr>
              <a:t>KMeans</a:t>
            </a:r>
            <a:r>
              <a:rPr lang="en-US" sz="3600" dirty="0">
                <a:latin typeface="Arial Rounded MT Bold" panose="020F0704030504030204" pitchFamily="34" charset="0"/>
              </a:rPr>
              <a:t> Clustering is Vital for Agricultural Business Analysis</a:t>
            </a:r>
          </a:p>
        </p:txBody>
      </p:sp>
      <p:pic>
        <p:nvPicPr>
          <p:cNvPr id="9" name="Picture 4" descr="Agriculture Icon, Transparent Agriculture.PNG Images &amp; Vector ...">
            <a:extLst>
              <a:ext uri="{FF2B5EF4-FFF2-40B4-BE49-F238E27FC236}">
                <a16:creationId xmlns:a16="http://schemas.microsoft.com/office/drawing/2014/main" id="{BB3E1C97-50DB-D38F-BDE1-FC760938ED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7297" y="3318958"/>
            <a:ext cx="457231" cy="457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903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958</TotalTime>
  <Words>1398</Words>
  <Application>Microsoft Office PowerPoint</Application>
  <PresentationFormat>Widescreen</PresentationFormat>
  <Paragraphs>135</Paragraphs>
  <Slides>18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Abadi</vt:lpstr>
      <vt:lpstr>Arial</vt:lpstr>
      <vt:lpstr>Arial Black</vt:lpstr>
      <vt:lpstr>Arial Rounded MT Bold</vt:lpstr>
      <vt:lpstr>Bahnschrift</vt:lpstr>
      <vt:lpstr>Berlin Sans FB Demi</vt:lpstr>
      <vt:lpstr>Calibri</vt:lpstr>
      <vt:lpstr>Calibri Light</vt:lpstr>
      <vt:lpstr>Cascadia Code SemiBold</vt:lpstr>
      <vt:lpstr>Maiandra GD</vt:lpstr>
      <vt:lpstr>Wingdings</vt:lpstr>
      <vt:lpstr>Office Theme</vt:lpstr>
      <vt:lpstr>BARBIE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BARBIE</dc:title>
  <dc:creator>Tony Abinash.L</dc:creator>
  <cp:lastModifiedBy>Rithesh Raj</cp:lastModifiedBy>
  <cp:revision>16</cp:revision>
  <dcterms:created xsi:type="dcterms:W3CDTF">2024-01-31T15:51:25Z</dcterms:created>
  <dcterms:modified xsi:type="dcterms:W3CDTF">2024-04-13T14:47:18Z</dcterms:modified>
</cp:coreProperties>
</file>